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  <p:sldMasterId id="2147483767" r:id="rId2"/>
  </p:sldMasterIdLst>
  <p:notesMasterIdLst>
    <p:notesMasterId r:id="rId44"/>
  </p:notesMasterIdLst>
  <p:handoutMasterIdLst>
    <p:handoutMasterId r:id="rId45"/>
  </p:handoutMasterIdLst>
  <p:sldIdLst>
    <p:sldId id="256" r:id="rId3"/>
    <p:sldId id="388" r:id="rId4"/>
    <p:sldId id="513" r:id="rId5"/>
    <p:sldId id="500" r:id="rId6"/>
    <p:sldId id="499" r:id="rId7"/>
    <p:sldId id="514" r:id="rId8"/>
    <p:sldId id="516" r:id="rId9"/>
    <p:sldId id="509" r:id="rId10"/>
    <p:sldId id="515" r:id="rId11"/>
    <p:sldId id="502" r:id="rId12"/>
    <p:sldId id="503" r:id="rId13"/>
    <p:sldId id="504" r:id="rId14"/>
    <p:sldId id="439" r:id="rId15"/>
    <p:sldId id="498" r:id="rId16"/>
    <p:sldId id="458" r:id="rId17"/>
    <p:sldId id="459" r:id="rId18"/>
    <p:sldId id="460" r:id="rId19"/>
    <p:sldId id="461" r:id="rId20"/>
    <p:sldId id="469" r:id="rId21"/>
    <p:sldId id="470" r:id="rId22"/>
    <p:sldId id="517" r:id="rId23"/>
    <p:sldId id="518" r:id="rId24"/>
    <p:sldId id="519" r:id="rId25"/>
    <p:sldId id="520" r:id="rId26"/>
    <p:sldId id="521" r:id="rId27"/>
    <p:sldId id="522" r:id="rId28"/>
    <p:sldId id="523" r:id="rId29"/>
    <p:sldId id="524" r:id="rId30"/>
    <p:sldId id="525" r:id="rId31"/>
    <p:sldId id="491" r:id="rId32"/>
    <p:sldId id="490" r:id="rId33"/>
    <p:sldId id="471" r:id="rId34"/>
    <p:sldId id="512" r:id="rId35"/>
    <p:sldId id="511" r:id="rId36"/>
    <p:sldId id="526" r:id="rId37"/>
    <p:sldId id="492" r:id="rId38"/>
    <p:sldId id="493" r:id="rId39"/>
    <p:sldId id="494" r:id="rId40"/>
    <p:sldId id="495" r:id="rId41"/>
    <p:sldId id="496" r:id="rId42"/>
    <p:sldId id="497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15C467-8F08-4885-A1E4-108E5B15BCCD}">
          <p14:sldIdLst>
            <p14:sldId id="256"/>
            <p14:sldId id="388"/>
            <p14:sldId id="513"/>
            <p14:sldId id="500"/>
            <p14:sldId id="499"/>
            <p14:sldId id="514"/>
            <p14:sldId id="516"/>
            <p14:sldId id="509"/>
            <p14:sldId id="515"/>
            <p14:sldId id="502"/>
            <p14:sldId id="503"/>
            <p14:sldId id="504"/>
            <p14:sldId id="439"/>
            <p14:sldId id="498"/>
            <p14:sldId id="458"/>
            <p14:sldId id="459"/>
            <p14:sldId id="460"/>
            <p14:sldId id="461"/>
            <p14:sldId id="469"/>
            <p14:sldId id="470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491"/>
            <p14:sldId id="490"/>
            <p14:sldId id="471"/>
            <p14:sldId id="512"/>
            <p14:sldId id="511"/>
            <p14:sldId id="526"/>
            <p14:sldId id="492"/>
            <p14:sldId id="493"/>
            <p14:sldId id="494"/>
            <p14:sldId id="495"/>
            <p14:sldId id="496"/>
            <p14:sldId id="4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CC"/>
    <a:srgbClr val="FF0000"/>
    <a:srgbClr val="0000CC"/>
    <a:srgbClr val="009900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27" autoAdjust="0"/>
  </p:normalViewPr>
  <p:slideViewPr>
    <p:cSldViewPr snapToGrid="0">
      <p:cViewPr varScale="1">
        <p:scale>
          <a:sx n="78" d="100"/>
          <a:sy n="78" d="100"/>
        </p:scale>
        <p:origin x="152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FB1DC4-076A-4F9C-8341-8091C0148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5-11-17T02:23:11.6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82FF55E-A378-44C6-B8F8-D38124E0FE02}" emma:medium="tactile" emma:mode="ink">
          <msink:context xmlns:msink="http://schemas.microsoft.com/ink/2010/main" type="writingRegion" rotatedBoundingBox="16543,14270 16558,14270 16558,14285 16543,14285"/>
        </emma:interpretation>
      </emma:emma>
    </inkml:annotationXML>
    <inkml:traceGroup>
      <inkml:annotationXML>
        <emma:emma xmlns:emma="http://www.w3.org/2003/04/emma" version="1.0">
          <emma:interpretation id="{6723DBC7-5544-4261-B73C-742C5F8BCA08}" emma:medium="tactile" emma:mode="ink">
            <msink:context xmlns:msink="http://schemas.microsoft.com/ink/2010/main" type="paragraph" rotatedBoundingBox="16543,14270 16558,14270 16558,14285 16543,142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EB68DA-59C5-4000-8253-907AB12E2992}" emma:medium="tactile" emma:mode="ink">
              <msink:context xmlns:msink="http://schemas.microsoft.com/ink/2010/main" type="line" rotatedBoundingBox="16543,14270 16558,14270 16558,14285 16543,14285"/>
            </emma:interpretation>
          </emma:emma>
        </inkml:annotationXML>
        <inkml:traceGroup>
          <inkml:annotationXML>
            <emma:emma xmlns:emma="http://www.w3.org/2003/04/emma" version="1.0">
              <emma:interpretation id="{40A52D5E-1C42-413A-A3A6-9D90086B34FB}" emma:medium="tactile" emma:mode="ink">
                <msink:context xmlns:msink="http://schemas.microsoft.com/ink/2010/main" type="inkWord" rotatedBoundingBox="16543,14270 16558,14270 16558,14285 16543,14285"/>
              </emma:interpretation>
              <emma:one-of disjunction-type="recognition" id="oneOf0">
                <emma:interpretation id="interp0" emma:lang="en-SG" emma:confidence="0">
                  <emma:literal>.</emma:literal>
                </emma:interpretation>
                <emma:interpretation id="interp1" emma:lang="en-SG" emma:confidence="0">
                  <emma:literal>`</emma:literal>
                </emma:interpretation>
                <emma:interpretation id="interp2" emma:lang="en-SG" emma:confidence="0">
                  <emma:literal>'</emma:literal>
                </emma:interpretation>
                <emma:interpretation id="interp3" emma:lang="en-SG" emma:confidence="0">
                  <emma:literal>l</emma:literal>
                </emma:interpretation>
                <emma:interpretation id="interp4" emma:lang="en-SG" emma:confidence="0">
                  <emma:literal>,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6261CC-043C-433D-944D-4407B73B9F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F02696-6FB3-492C-A128-11E02F4A3317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5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261CC-043C-433D-944D-4407B73B9F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92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261CC-043C-433D-944D-4407B73B9F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9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261CC-043C-433D-944D-4407B73B9FA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0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5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062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8477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2813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7952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1143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8663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8291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6725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9143984" cy="585215"/>
          </a:xfrm>
          <a:prstGeom prst="rect">
            <a:avLst/>
          </a:prstGeom>
        </p:spPr>
      </p:pic>
      <p:sp>
        <p:nvSpPr>
          <p:cNvPr id="4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291362" y="805042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565607"/>
          </a:xfrm>
        </p:spPr>
        <p:txBody>
          <a:bodyPr/>
          <a:lstStyle>
            <a:lvl1pPr>
              <a:defRPr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9407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1972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4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N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-19734"/>
            <a:ext cx="9143968" cy="58521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479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565607"/>
          </a:xfrm>
        </p:spPr>
        <p:txBody>
          <a:bodyPr/>
          <a:lstStyle>
            <a:lvl1pPr>
              <a:defRPr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084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907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627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874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9143984" cy="58521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6" y="0"/>
            <a:ext cx="8985379" cy="569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193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</p:sldLayoutIdLst>
  <p:txStyles>
    <p:titleStyle>
      <a:lvl1pPr algn="ctr" defTabSz="684525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chemeClr val="bg1"/>
          </a:solidFill>
          <a:latin typeface="Verdana" panose="020B0604030504040204" pitchFamily="34" charset="0"/>
          <a:ea typeface="+mj-ea"/>
          <a:cs typeface="+mj-cs"/>
        </a:defRPr>
      </a:lvl1pPr>
      <a:lvl2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2pPr>
      <a:lvl3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3pPr>
      <a:lvl4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4pPr>
      <a:lvl5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5pPr>
      <a:lvl6pPr marL="342857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6pPr>
      <a:lvl7pPr marL="685715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7pPr>
      <a:lvl8pPr marL="1028573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8pPr>
      <a:lvl9pPr marL="1371430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9pPr>
    </p:titleStyle>
    <p:bodyStyle>
      <a:lvl1pPr marL="255955" indent="-255955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55952" indent="-213097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855955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198810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541666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1885668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6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312B-04B6-4713-A710-CE0E8E6079DB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81A59-7E13-49AB-AD9E-CDB66C4125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40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0.emf"/><Relationship Id="rId10" Type="http://schemas.openxmlformats.org/officeDocument/2006/relationships/image" Target="../media/image49.emf"/><Relationship Id="rId9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emf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9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emf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9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27000" y="2431973"/>
            <a:ext cx="9385300" cy="1994054"/>
          </a:xfrm>
          <a:prstGeom prst="rect">
            <a:avLst/>
          </a:prstGeom>
          <a:solidFill>
            <a:schemeClr val="tx1">
              <a:alpha val="20000"/>
            </a:schemeClr>
          </a:solidFill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endParaRPr lang="en-US" altLang="en-US" sz="135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778328" y="2671701"/>
            <a:ext cx="758734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MA2012 INTRODUCTION TO MECHATRONICS SYSTEMS DESIGN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18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Lecture 6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 Ang Wei Tech</a:t>
            </a:r>
            <a:endParaRPr lang="en-US" altLang="en-US" sz="1400" b="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928" y="5973054"/>
            <a:ext cx="79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</a:rPr>
              <a:t>College of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School of Mechanical and Aerospace Engineering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C156C8-232E-4A20-9404-07BDB05F0FE5}"/>
              </a:ext>
            </a:extLst>
          </p:cNvPr>
          <p:cNvGrpSpPr/>
          <p:nvPr/>
        </p:nvGrpSpPr>
        <p:grpSpPr>
          <a:xfrm>
            <a:off x="0" y="587834"/>
            <a:ext cx="9144000" cy="1436914"/>
            <a:chOff x="0" y="223933"/>
            <a:chExt cx="9144000" cy="14369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9379DB-0E26-4AEE-BC4D-B89B4FBA38C8}"/>
                </a:ext>
              </a:extLst>
            </p:cNvPr>
            <p:cNvSpPr/>
            <p:nvPr/>
          </p:nvSpPr>
          <p:spPr>
            <a:xfrm>
              <a:off x="0" y="223933"/>
              <a:ext cx="9144000" cy="1436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NTU logo | Artefakts">
              <a:extLst>
                <a:ext uri="{FF2B5EF4-FFF2-40B4-BE49-F238E27FC236}">
                  <a16:creationId xmlns:a16="http://schemas.microsoft.com/office/drawing/2014/main" id="{8E2C17C8-3A82-457E-86C1-3EE8FB24B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925" y="229710"/>
              <a:ext cx="39814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Content Placeholder 2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276225" y="660400"/>
                <a:ext cx="8321510" cy="5091113"/>
              </a:xfrm>
              <a:prstGeom prst="rect">
                <a:avLst/>
              </a:prstGeom>
            </p:spPr>
            <p:txBody>
              <a:bodyPr/>
              <a:lstStyle/>
              <a:p>
                <a:pPr marL="174625" indent="-17462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SG" sz="1800" dirty="0"/>
                  <a:t>Signal-to-noise ratio is defined as the ratio of the power of a signal (meaningful information) and the power of background noise (unwanted signal):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SG" sz="1800" dirty="0"/>
              </a:p>
              <a:p>
                <a:pPr marL="2151063">
                  <a:lnSpc>
                    <a:spcPct val="150000"/>
                  </a:lnSpc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𝑆𝑁𝑅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𝑇𝑜𝑡𝑎𝑙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𝑆𝑖𝑔𝑛𝑎𝑙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𝑃𝑜𝑤𝑒𝑟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𝑇𝑜𝑡𝑎𝑙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𝑁𝑜𝑖𝑠𝑒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𝑃𝑜𝑤𝑒𝑟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𝑆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endParaRPr lang="en-US" sz="1800" dirty="0"/>
              </a:p>
              <a:p>
                <a:pPr>
                  <a:lnSpc>
                    <a:spcPct val="150000"/>
                  </a:lnSpc>
                </a:pPr>
                <a:endParaRPr lang="en-US" sz="1800" dirty="0"/>
              </a:p>
              <a:p>
                <a:pPr marL="174625" indent="-17462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Expressed in decibel:</a:t>
                </a:r>
              </a:p>
              <a:p>
                <a:pPr marL="174625" indent="-17462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SG" sz="1800" dirty="0"/>
              </a:p>
              <a:p>
                <a:pPr marL="2152650" indent="-255588">
                  <a:lnSpc>
                    <a:spcPct val="150000"/>
                  </a:lnSpc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/>
                      </a:rPr>
                      <m:t>𝑆𝑁𝑅</m:t>
                    </m:r>
                    <m:r>
                      <a:rPr lang="en-US" altLang="en-US" b="0" i="1" smtClean="0">
                        <a:latin typeface="Cambria Math"/>
                      </a:rPr>
                      <m:t>=10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𝑙𝑜𝑔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𝑆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en-US" b="0" i="1" smtClean="0">
                        <a:latin typeface="Cambria Math"/>
                      </a:rPr>
                      <m:t>𝑑𝐵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317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276225" y="660400"/>
                <a:ext cx="8321510" cy="5091113"/>
              </a:xfrm>
              <a:prstGeom prst="rect">
                <a:avLst/>
              </a:prstGeom>
              <a:blipFill>
                <a:blip r:embed="rId2"/>
                <a:stretch>
                  <a:fillRect l="-4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Signal-to-Noise Ratio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005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62005" y="804607"/>
            <a:ext cx="8216179" cy="514135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1800" b="1" dirty="0">
                <a:latin typeface="+mn-lt"/>
              </a:rPr>
              <a:t>INTERNAL NOISE SOURCES</a:t>
            </a:r>
          </a:p>
          <a:p>
            <a:pPr marL="176213" lvl="1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Johnson or thermal noise</a:t>
            </a:r>
          </a:p>
          <a:p>
            <a:pPr marL="452438" lvl="2" indent="-285750" defTabSz="571500">
              <a:lnSpc>
                <a:spcPct val="150000"/>
              </a:lnSpc>
              <a:buSzPct val="50000"/>
              <a:buFontTx/>
              <a:buChar char="—"/>
            </a:pPr>
            <a:r>
              <a:rPr lang="en-US" altLang="en-US" sz="1600" dirty="0">
                <a:latin typeface="+mn-lt"/>
              </a:rPr>
              <a:t>Random, temperature-induced motion of electrons and other charge carriers in resistors and semiconductors gives rise to a corresponding random voltage</a:t>
            </a:r>
          </a:p>
          <a:p>
            <a:pPr marL="452438" lvl="2" indent="-285750" defTabSz="571500">
              <a:lnSpc>
                <a:spcPct val="150000"/>
              </a:lnSpc>
              <a:buSzPct val="50000"/>
              <a:buFontTx/>
              <a:buChar char="—"/>
            </a:pPr>
            <a:r>
              <a:rPr lang="en-US" altLang="en-US" sz="1600" dirty="0">
                <a:latin typeface="+mn-lt"/>
              </a:rPr>
              <a:t>White noise proportional to the absolute temperature</a:t>
            </a:r>
          </a:p>
          <a:p>
            <a:pPr marL="176213" lvl="1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Shot noise</a:t>
            </a:r>
          </a:p>
          <a:p>
            <a:pPr marL="452438" lvl="2" indent="-285750" defTabSz="227013">
              <a:lnSpc>
                <a:spcPct val="150000"/>
              </a:lnSpc>
              <a:buSzPct val="50000"/>
              <a:buFont typeface="verdana" panose="020B0604030504040204" pitchFamily="34" charset="0"/>
              <a:buChar char="―"/>
            </a:pPr>
            <a:r>
              <a:rPr lang="en-US" altLang="en-US" sz="1600" dirty="0">
                <a:latin typeface="+mn-lt"/>
              </a:rPr>
              <a:t>Random fluctuations in the rate at which carriers diffuse across a junction of transistor</a:t>
            </a:r>
          </a:p>
          <a:p>
            <a:pPr marL="452438" lvl="2" indent="-285750" defTabSz="227013">
              <a:lnSpc>
                <a:spcPct val="150000"/>
              </a:lnSpc>
              <a:buSzPct val="50000"/>
              <a:buFont typeface="verdana" panose="020B0604030504040204" pitchFamily="34" charset="0"/>
              <a:buChar char="―"/>
            </a:pPr>
            <a:r>
              <a:rPr lang="en-US" altLang="en-US" sz="1600" dirty="0">
                <a:latin typeface="+mn-lt"/>
              </a:rPr>
              <a:t>Another source of white noise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Noise Sources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600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70178" y="804914"/>
            <a:ext cx="8102003" cy="559026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1800" b="1" dirty="0">
                <a:latin typeface="+mn-lt"/>
              </a:rPr>
              <a:t>EXTERNAL NOISE AND INTERFERENCE SOURCES</a:t>
            </a:r>
          </a:p>
          <a:p>
            <a:pPr marL="176213" lvl="1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AC power circuits operating at 220V, 50Hz (US:110V, 60Hz)</a:t>
            </a:r>
          </a:p>
          <a:p>
            <a:pPr marL="452438" lvl="2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altLang="en-US" sz="1600" dirty="0">
                <a:latin typeface="+mn-lt"/>
              </a:rPr>
              <a:t>Produce “mains pick-up” or “hum” which is a corresponding sinusoidal interference signal in the measurement circuit</a:t>
            </a:r>
          </a:p>
          <a:p>
            <a:pPr marL="174625" lvl="1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Fluorescent lighting arcing at 2x per cycle of the AC power</a:t>
            </a:r>
          </a:p>
          <a:p>
            <a:pPr marL="452438" lvl="2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altLang="en-US" sz="1600" dirty="0">
                <a:latin typeface="+mn-lt"/>
              </a:rPr>
              <a:t>Arcing is the process of raising the potential to cause electrical current to flow between anode &amp; cathode through the inert gases inside the tube</a:t>
            </a:r>
          </a:p>
          <a:p>
            <a:pPr marL="176213" lvl="1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Radio frequency (RF) interference</a:t>
            </a:r>
          </a:p>
          <a:p>
            <a:pPr marL="452438" lvl="2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altLang="en-US" sz="1600" dirty="0">
                <a:latin typeface="+mn-lt"/>
              </a:rPr>
              <a:t>Transmitters, welding equipment and electric arc furnaces can produce interference at frequencies of several MHz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Noise Sources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3623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6225" y="666750"/>
            <a:ext cx="8867775" cy="3670300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Suitable forms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DC voltage [MA 2012]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DC current; Variable frequency AC voltage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Examples: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Deflection bridges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Operational amplifiers (Op-Amp)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Filters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Input Signal Conditioning Elements</a:t>
            </a:r>
          </a:p>
        </p:txBody>
      </p:sp>
      <p:grpSp>
        <p:nvGrpSpPr>
          <p:cNvPr id="6146" name="Group 6145"/>
          <p:cNvGrpSpPr/>
          <p:nvPr/>
        </p:nvGrpSpPr>
        <p:grpSpPr>
          <a:xfrm>
            <a:off x="702386" y="4728084"/>
            <a:ext cx="7714803" cy="911711"/>
            <a:chOff x="661442" y="4644954"/>
            <a:chExt cx="7714803" cy="911711"/>
          </a:xfrm>
        </p:grpSpPr>
        <p:sp>
          <p:nvSpPr>
            <p:cNvPr id="4" name="Rectangle 3"/>
            <p:cNvSpPr/>
            <p:nvPr/>
          </p:nvSpPr>
          <p:spPr>
            <a:xfrm>
              <a:off x="1382541" y="4651500"/>
              <a:ext cx="900369" cy="8173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86721" y="4644954"/>
              <a:ext cx="1149673" cy="8239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03997" y="4644954"/>
              <a:ext cx="1231223" cy="8309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0214" y="4644954"/>
              <a:ext cx="1231426" cy="83091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81122" y="4714000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Input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1442" y="5095000"/>
              <a:ext cx="596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True</a:t>
              </a:r>
            </a:p>
            <a:p>
              <a:pPr algn="ctr"/>
              <a:r>
                <a:rPr lang="en-US" sz="1200" dirty="0">
                  <a:latin typeface="+mn-lt"/>
                </a:rPr>
                <a:t>value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12437" y="4837413"/>
              <a:ext cx="808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Sensing</a:t>
              </a:r>
            </a:p>
            <a:p>
              <a:pPr algn="ctr"/>
              <a:r>
                <a:rPr lang="en-US" sz="1200" dirty="0">
                  <a:latin typeface="+mn-lt"/>
                </a:rPr>
                <a:t>element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34670" y="4750850"/>
              <a:ext cx="1149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Signal</a:t>
              </a:r>
            </a:p>
            <a:p>
              <a:pPr algn="ctr"/>
              <a:r>
                <a:rPr lang="en-US" sz="1200" dirty="0">
                  <a:latin typeface="+mn-lt"/>
                </a:rPr>
                <a:t>Conditioning</a:t>
              </a:r>
            </a:p>
            <a:p>
              <a:pPr algn="ctr"/>
              <a:r>
                <a:rPr lang="en-US" sz="1200" dirty="0">
                  <a:latin typeface="+mn-lt"/>
                </a:rPr>
                <a:t>element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44996" y="4737202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Signal</a:t>
              </a:r>
            </a:p>
            <a:p>
              <a:pPr algn="ctr"/>
              <a:r>
                <a:rPr lang="en-US" sz="1200" dirty="0">
                  <a:latin typeface="+mn-lt"/>
                </a:rPr>
                <a:t>processing</a:t>
              </a:r>
            </a:p>
            <a:p>
              <a:pPr algn="ctr"/>
              <a:r>
                <a:rPr lang="en-US" sz="1200" dirty="0">
                  <a:latin typeface="+mn-lt"/>
                </a:rPr>
                <a:t>element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26483" y="4737202"/>
              <a:ext cx="1154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Data</a:t>
              </a:r>
            </a:p>
            <a:p>
              <a:pPr algn="ctr"/>
              <a:r>
                <a:rPr lang="en-US" sz="1200" dirty="0">
                  <a:latin typeface="+mn-lt"/>
                </a:rPr>
                <a:t>presentation</a:t>
              </a:r>
            </a:p>
            <a:p>
              <a:pPr algn="ctr"/>
              <a:r>
                <a:rPr lang="en-US" sz="1200" dirty="0">
                  <a:latin typeface="+mn-lt"/>
                </a:rPr>
                <a:t>element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5925" y="4714000"/>
              <a:ext cx="7200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Output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8491" y="5094259"/>
              <a:ext cx="930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Measured</a:t>
              </a:r>
            </a:p>
            <a:p>
              <a:pPr algn="ctr"/>
              <a:r>
                <a:rPr lang="en-US" sz="1200" dirty="0">
                  <a:latin typeface="+mn-lt"/>
                </a:rPr>
                <a:t>value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693474" y="5056900"/>
              <a:ext cx="6189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329216" y="5056900"/>
              <a:ext cx="4054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055857" y="5056900"/>
              <a:ext cx="4054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668323" y="5056900"/>
              <a:ext cx="4054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7405786" y="5056900"/>
              <a:ext cx="9704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2019248" y="5956575"/>
            <a:ext cx="53026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Input signal conditioning elements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0801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4732288" y="639091"/>
            <a:ext cx="4038600" cy="2189163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</a:pPr>
            <a:r>
              <a:rPr lang="en-US" sz="1800" dirty="0">
                <a:latin typeface="+mn-lt"/>
              </a:rPr>
              <a:t>Half Bridge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Double sensitivity over ¼B</a:t>
            </a:r>
            <a:endParaRPr lang="en-SG" sz="1600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4708616" y="3619355"/>
            <a:ext cx="4495800" cy="2189163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</a:pPr>
            <a:r>
              <a:rPr lang="en-US" sz="1800" dirty="0">
                <a:latin typeface="+mn-lt"/>
              </a:rPr>
              <a:t>Full Bridge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Simplicity &amp; linearity over ½B</a:t>
            </a:r>
            <a:endParaRPr lang="en-SG" sz="16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356956" y="566739"/>
            <a:ext cx="3094269" cy="2060106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Quarter Bridge</a:t>
            </a:r>
          </a:p>
          <a:p>
            <a:pPr marL="5413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/>
              <a:t>Voltage output:</a:t>
            </a:r>
          </a:p>
          <a:p>
            <a:pPr lvl="1">
              <a:lnSpc>
                <a:spcPct val="150000"/>
              </a:lnSpc>
            </a:pPr>
            <a:endParaRPr lang="en-SG" sz="1800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Deflection Bridges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56956" y="1671239"/>
                <a:ext cx="3199402" cy="785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4487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box>
                      </m:e>
                    </m:d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6" y="1671239"/>
                <a:ext cx="3199402" cy="7854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845071" y="5523717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Quarter bridge</a:t>
            </a:r>
            <a:endParaRPr lang="en-US" sz="9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07668" y="3372995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Half bridge</a:t>
            </a:r>
            <a:endParaRPr lang="en-US" sz="9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12479" y="6377980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Full bridge</a:t>
            </a:r>
            <a:endParaRPr lang="en-US" sz="900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544" y="4034270"/>
            <a:ext cx="2006190" cy="134098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675" y="2663832"/>
            <a:ext cx="1944059" cy="108076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550139" y="1671239"/>
            <a:ext cx="4008962" cy="1666892"/>
            <a:chOff x="4550139" y="1671239"/>
            <a:chExt cx="4008962" cy="1666892"/>
          </a:xfrm>
        </p:grpSpPr>
        <p:sp>
          <p:nvSpPr>
            <p:cNvPr id="42" name="TextBox 41"/>
            <p:cNvSpPr txBox="1"/>
            <p:nvPr/>
          </p:nvSpPr>
          <p:spPr>
            <a:xfrm>
              <a:off x="7664375" y="2127501"/>
              <a:ext cx="454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i="1" dirty="0">
                  <a:latin typeface="+mj-lt"/>
                </a:rPr>
                <a:t>V</a:t>
              </a:r>
              <a:r>
                <a:rPr lang="en-US" sz="1200" i="1" baseline="-25000" dirty="0">
                  <a:latin typeface="+mj-lt"/>
                </a:rPr>
                <a:t>g</a:t>
              </a:r>
              <a:endParaRPr lang="en-SG" sz="1200" i="1" baseline="-25000" dirty="0"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062796" y="1935806"/>
              <a:ext cx="1002711" cy="33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i="1" dirty="0">
                  <a:latin typeface="+mj-lt"/>
                  <a:cs typeface="Times New Roman" panose="02020603050405020304" pitchFamily="18" charset="0"/>
                </a:rPr>
                <a:t>R</a:t>
              </a:r>
              <a:r>
                <a:rPr lang="en-US" sz="1200" baseline="-25000" dirty="0">
                  <a:latin typeface="+mj-lt"/>
                  <a:cs typeface="Times New Roman" panose="02020603050405020304" pitchFamily="18" charset="0"/>
                </a:rPr>
                <a:t>1</a:t>
              </a:r>
              <a:r>
                <a:rPr lang="en-US" sz="1200" dirty="0">
                  <a:latin typeface="+mj-lt"/>
                  <a:cs typeface="Times New Roman" panose="02020603050405020304" pitchFamily="18" charset="0"/>
                </a:rPr>
                <a:t> (+</a:t>
              </a:r>
              <a:r>
                <a:rPr lang="en-US" sz="1200" dirty="0">
                  <a:latin typeface="+mj-lt"/>
                  <a:cs typeface="Times New Roman" panose="02020603050405020304" pitchFamily="18" charset="0"/>
                  <a:sym typeface="Symbol"/>
                </a:rPr>
                <a:t>)</a:t>
              </a:r>
              <a:endParaRPr lang="en-SG" sz="12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50139" y="2791995"/>
              <a:ext cx="932260" cy="33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i="1" dirty="0">
                  <a:latin typeface="+mj-lt"/>
                  <a:cs typeface="Times New Roman" panose="02020603050405020304" pitchFamily="18" charset="0"/>
                </a:rPr>
                <a:t>R</a:t>
              </a:r>
              <a:r>
                <a:rPr lang="en-US" sz="1200" baseline="-25000" dirty="0">
                  <a:latin typeface="+mj-lt"/>
                  <a:cs typeface="Times New Roman" panose="02020603050405020304" pitchFamily="18" charset="0"/>
                </a:rPr>
                <a:t>2</a:t>
              </a:r>
              <a:r>
                <a:rPr lang="en-US" sz="1200" dirty="0">
                  <a:latin typeface="+mj-lt"/>
                  <a:cs typeface="Times New Roman" panose="02020603050405020304" pitchFamily="18" charset="0"/>
                </a:rPr>
                <a:t> (-</a:t>
              </a:r>
              <a:r>
                <a:rPr lang="en-US" sz="1200" dirty="0">
                  <a:latin typeface="+mj-lt"/>
                  <a:cs typeface="Times New Roman" panose="02020603050405020304" pitchFamily="18" charset="0"/>
                  <a:sym typeface="Symbol"/>
                </a:rPr>
                <a:t>)</a:t>
              </a:r>
              <a:endParaRPr lang="en-SG" sz="1200" dirty="0">
                <a:latin typeface="+mj-lt"/>
                <a:cs typeface="Times New Roman" panose="02020603050405020304" pitchFamily="18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93217" y="1995203"/>
              <a:ext cx="1689585" cy="126328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24060" y="1671239"/>
              <a:ext cx="1635041" cy="1666892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648200" y="4699890"/>
            <a:ext cx="4028809" cy="1717533"/>
            <a:chOff x="4648200" y="4699890"/>
            <a:chExt cx="4028809" cy="171753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8200" y="5094794"/>
              <a:ext cx="2103388" cy="132262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96100" y="4699890"/>
              <a:ext cx="1780909" cy="1717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749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6225" y="727229"/>
            <a:ext cx="8867775" cy="5047116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The operational amplifiers (op-amps) are used as the basic building blocks for instrumentation and power amplifiers</a:t>
            </a:r>
            <a:endParaRPr lang="en-US" sz="2800" dirty="0"/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Types of op-amp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j-lt"/>
              </a:rPr>
              <a:t>Inverting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j-lt"/>
              </a:rPr>
              <a:t>Non-inverting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j-lt"/>
              </a:rPr>
              <a:t>Voltage follower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j-lt"/>
              </a:rPr>
              <a:t>Voltage adder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j-lt"/>
              </a:rPr>
              <a:t>Differential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Amplifiers</a:t>
            </a:r>
          </a:p>
        </p:txBody>
      </p:sp>
    </p:spTree>
    <p:extLst>
      <p:ext uri="{BB962C8B-B14F-4D97-AF65-F5344CB8AC3E}">
        <p14:creationId xmlns:p14="http://schemas.microsoft.com/office/powerpoint/2010/main" val="312124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75014" y="822325"/>
            <a:ext cx="3971574" cy="4846638"/>
          </a:xfrm>
          <a:prstGeom prst="rect">
            <a:avLst/>
          </a:prstGeom>
        </p:spPr>
        <p:txBody>
          <a:bodyPr/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Inverting amplifier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Non-inverting amplifier</a:t>
            </a:r>
          </a:p>
          <a:p>
            <a:pPr marL="0" indent="0">
              <a:buNone/>
            </a:pPr>
            <a:endParaRPr lang="en-SG" sz="2800" dirty="0"/>
          </a:p>
        </p:txBody>
      </p:sp>
      <p:sp>
        <p:nvSpPr>
          <p:cNvPr id="11" name="Titl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Op-Amp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24742" y="1365118"/>
                <a:ext cx="1840312" cy="718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0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42" y="1365118"/>
                <a:ext cx="1840312" cy="7188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24742" y="4695469"/>
                <a:ext cx="2529795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0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𝐼𝑁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</m:oMath>
                  </m:oMathPara>
                </a14:m>
                <a:endParaRPr lang="en-SG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42" y="4695469"/>
                <a:ext cx="2529795" cy="78386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803" y="822325"/>
            <a:ext cx="3700488" cy="2059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010" y="3751409"/>
            <a:ext cx="3701570" cy="2470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00921" y="3066607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Inverting amplifier</a:t>
            </a:r>
            <a:endParaRPr lang="en-US" sz="9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09075" y="6221895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Non-inverting amplifier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895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67259" y="822325"/>
            <a:ext cx="2320404" cy="2103438"/>
          </a:xfrm>
          <a:prstGeom prst="rect">
            <a:avLst/>
          </a:prstGeom>
        </p:spPr>
        <p:txBody>
          <a:bodyPr/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Voltage follower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1" name="Titl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Op-Amp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55973" y="1500163"/>
                <a:ext cx="136915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𝑉</m:t>
                      </m:r>
                      <m:r>
                        <a:rPr lang="en-US" sz="2000" i="1" baseline="-25000">
                          <a:latin typeface="Cambria Math"/>
                        </a:rPr>
                        <m:t>𝑜𝑢𝑡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𝐼𝑁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973" y="1500163"/>
                <a:ext cx="1369157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704727" y="819955"/>
            <a:ext cx="415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i="0" dirty="0">
                <a:latin typeface="+mn-lt"/>
              </a:rPr>
              <a:t>Voltage adder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152047" y="1308284"/>
                <a:ext cx="4523173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𝑉</m:t>
                      </m:r>
                      <m:r>
                        <a:rPr lang="en-US" sz="2000" i="1" baseline="-25000">
                          <a:latin typeface="Cambria Math"/>
                        </a:rPr>
                        <m:t>𝑜𝑢</m:t>
                      </m:r>
                      <m:r>
                        <a:rPr lang="en-US" sz="2000" i="1" baseline="-25000" smtClean="0">
                          <a:latin typeface="Cambria Math"/>
                        </a:rPr>
                        <m:t>𝑡</m:t>
                      </m:r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+…+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047" y="1308284"/>
                <a:ext cx="4523173" cy="78386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83192" y="5464024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Voltage follower</a:t>
            </a:r>
            <a:endParaRPr lang="en-US" sz="9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3139" y="5464024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Voltage adder</a:t>
            </a:r>
            <a:endParaRPr lang="en-US" sz="900" dirty="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259" y="3218116"/>
            <a:ext cx="3566450" cy="22084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9249" y="3227250"/>
            <a:ext cx="4009743" cy="222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89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82253" y="947031"/>
            <a:ext cx="3973678" cy="5464175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959100" algn="l"/>
              </a:tabLst>
            </a:pPr>
            <a:r>
              <a:rPr lang="en-US" sz="1800" dirty="0">
                <a:latin typeface="+mn-lt"/>
              </a:rPr>
              <a:t>Differential amplifier</a:t>
            </a:r>
            <a:endParaRPr lang="en-SG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800" dirty="0">
              <a:latin typeface="+mn-lt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Common mode interference voltages can be successfully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1" name="Titl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Op-Amp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371175" y="1398763"/>
                <a:ext cx="2449901" cy="718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𝑉</m:t>
                      </m:r>
                      <m:r>
                        <a:rPr lang="en-US" sz="2000" i="1" baseline="-25000">
                          <a:latin typeface="Cambria Math"/>
                        </a:rPr>
                        <m:t>𝑜𝑢𝑡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𝐼𝑁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75" y="1398763"/>
                <a:ext cx="2449901" cy="7188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77" y="885275"/>
            <a:ext cx="3797169" cy="22137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45406" y="3107189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Differential amplifier</a:t>
            </a:r>
            <a:endParaRPr lang="en-US" sz="900" dirty="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81" y="3679118"/>
            <a:ext cx="3395759" cy="231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68135" y="752475"/>
            <a:ext cx="8124990" cy="28511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 dirty="0">
                <a:latin typeface="+mn-lt"/>
              </a:rPr>
              <a:t>A frequency selective filter is an element which transmits a certain selected range(s) of frequencies and rejects all others</a:t>
            </a:r>
          </a:p>
          <a:p>
            <a:pPr>
              <a:lnSpc>
                <a:spcPct val="150000"/>
              </a:lnSpc>
            </a:pPr>
            <a:r>
              <a:rPr lang="en-US" altLang="en-US" sz="1800" dirty="0">
                <a:latin typeface="+mn-lt"/>
              </a:rPr>
              <a:t>Analog filter is a network of resistors, capacitors and op amps to process continuous signals</a:t>
            </a:r>
          </a:p>
          <a:p>
            <a:pPr>
              <a:lnSpc>
                <a:spcPct val="150000"/>
              </a:lnSpc>
            </a:pPr>
            <a:r>
              <a:rPr lang="en-US" altLang="en-US" sz="1800" dirty="0">
                <a:latin typeface="+mn-lt"/>
              </a:rPr>
              <a:t>Digital filter is a computer programmed to process sampled values of a signal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524070" y="5843303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Filtering</a:t>
            </a:r>
            <a:endParaRPr lang="en-US" sz="9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64" y="3603625"/>
            <a:ext cx="6176251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79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Mechatronic System Components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6366" y="1285501"/>
            <a:ext cx="8057276" cy="4001726"/>
            <a:chOff x="566183" y="1285501"/>
            <a:chExt cx="8057276" cy="4001726"/>
          </a:xfrm>
        </p:grpSpPr>
        <p:sp>
          <p:nvSpPr>
            <p:cNvPr id="10" name="TextBox 9"/>
            <p:cNvSpPr txBox="1"/>
            <p:nvPr/>
          </p:nvSpPr>
          <p:spPr>
            <a:xfrm>
              <a:off x="2014915" y="1300424"/>
              <a:ext cx="2622833" cy="469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MECHANICAL SYSTEM</a:t>
              </a:r>
            </a:p>
            <a:p>
              <a:pPr algn="ctr"/>
              <a:r>
                <a:rPr lang="en-US" sz="1050" dirty="0">
                  <a:latin typeface="+mj-lt"/>
                </a:rPr>
                <a:t>-system model   -dynamic response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4992" y="1967904"/>
              <a:ext cx="1805302" cy="12849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ACTUATORS</a:t>
              </a:r>
            </a:p>
            <a:p>
              <a:endParaRPr lang="en-US" sz="1100" dirty="0">
                <a:latin typeface="+mj-lt"/>
              </a:endParaRPr>
            </a:p>
            <a:p>
              <a:r>
                <a:rPr lang="en-US" sz="1050" dirty="0">
                  <a:latin typeface="+mj-lt"/>
                </a:rPr>
                <a:t>-solenoid, voice coils</a:t>
              </a:r>
            </a:p>
            <a:p>
              <a:r>
                <a:rPr lang="en-US" sz="1050" dirty="0">
                  <a:latin typeface="+mj-lt"/>
                </a:rPr>
                <a:t>-DC motors</a:t>
              </a:r>
            </a:p>
            <a:p>
              <a:r>
                <a:rPr lang="en-US" sz="1050" dirty="0">
                  <a:latin typeface="+mj-lt"/>
                </a:rPr>
                <a:t>-stepper motors</a:t>
              </a:r>
            </a:p>
            <a:p>
              <a:r>
                <a:rPr lang="en-US" sz="1050" dirty="0">
                  <a:latin typeface="+mj-lt"/>
                </a:rPr>
                <a:t>-servo motors</a:t>
              </a:r>
            </a:p>
            <a:p>
              <a:r>
                <a:rPr lang="en-US" sz="1050" dirty="0">
                  <a:latin typeface="+mj-lt"/>
                </a:rPr>
                <a:t>-hydraulics, pneumatics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98045" y="2029244"/>
              <a:ext cx="2448106" cy="12849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+mj-lt"/>
                </a:rPr>
                <a:t> </a:t>
              </a:r>
              <a:r>
                <a:rPr lang="en-US" sz="1400" dirty="0">
                  <a:latin typeface="+mj-lt"/>
                </a:rPr>
                <a:t>SENSORS</a:t>
              </a:r>
            </a:p>
            <a:p>
              <a:endParaRPr lang="en-US" sz="1100" dirty="0">
                <a:latin typeface="+mj-lt"/>
              </a:endParaRPr>
            </a:p>
            <a:p>
              <a:r>
                <a:rPr lang="en-US" sz="1050" dirty="0">
                  <a:latin typeface="+mj-lt"/>
                </a:rPr>
                <a:t>-switches	      </a:t>
              </a:r>
              <a:r>
                <a:rPr lang="en-US" sz="300" dirty="0">
                  <a:latin typeface="+mj-lt"/>
                </a:rPr>
                <a:t>   </a:t>
              </a:r>
              <a:r>
                <a:rPr lang="en-US" sz="1050" dirty="0">
                  <a:latin typeface="+mj-lt"/>
                </a:rPr>
                <a:t>-strain gage</a:t>
              </a:r>
            </a:p>
            <a:p>
              <a:r>
                <a:rPr lang="en-US" sz="1050" dirty="0">
                  <a:latin typeface="+mj-lt"/>
                </a:rPr>
                <a:t>-potentiometer    </a:t>
              </a:r>
              <a:r>
                <a:rPr lang="en-US" sz="300" dirty="0">
                  <a:latin typeface="+mj-lt"/>
                </a:rPr>
                <a:t>  </a:t>
              </a:r>
              <a:r>
                <a:rPr lang="en-US" sz="1050" dirty="0">
                  <a:latin typeface="+mj-lt"/>
                </a:rPr>
                <a:t>-thermocouple</a:t>
              </a:r>
            </a:p>
            <a:p>
              <a:r>
                <a:rPr lang="en-US" sz="1050" dirty="0">
                  <a:latin typeface="+mj-lt"/>
                </a:rPr>
                <a:t>-</a:t>
              </a:r>
              <a:r>
                <a:rPr lang="en-US" sz="1050" dirty="0" err="1">
                  <a:latin typeface="+mj-lt"/>
                </a:rPr>
                <a:t>photoelectrics</a:t>
              </a:r>
              <a:r>
                <a:rPr lang="en-US" sz="1050" dirty="0">
                  <a:latin typeface="+mj-lt"/>
                </a:rPr>
                <a:t>     -accelerometer</a:t>
              </a:r>
            </a:p>
            <a:p>
              <a:r>
                <a:rPr lang="en-US" sz="1050" dirty="0">
                  <a:latin typeface="+mj-lt"/>
                </a:rPr>
                <a:t>-digital encoder    -MEMs</a:t>
              </a:r>
            </a:p>
            <a:p>
              <a:endParaRPr lang="en-US" sz="1050" dirty="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93755" y="1986498"/>
              <a:ext cx="2169184" cy="12311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INPUT SIGNAL</a:t>
              </a:r>
            </a:p>
            <a:p>
              <a:pPr algn="ctr"/>
              <a:r>
                <a:rPr lang="en-US" sz="1400" dirty="0">
                  <a:latin typeface="+mj-lt"/>
                </a:rPr>
                <a:t>CONDITIONING</a:t>
              </a:r>
            </a:p>
            <a:p>
              <a:pPr algn="ctr"/>
              <a:r>
                <a:rPr lang="en-US" sz="1400" dirty="0">
                  <a:latin typeface="+mj-lt"/>
                </a:rPr>
                <a:t>AND INTERFACING</a:t>
              </a:r>
            </a:p>
            <a:p>
              <a:endParaRPr lang="en-US" sz="1100" dirty="0">
                <a:latin typeface="+mj-lt"/>
              </a:endParaRPr>
            </a:p>
            <a:p>
              <a:r>
                <a:rPr lang="en-US" sz="1050" dirty="0">
                  <a:latin typeface="+mj-lt"/>
                </a:rPr>
                <a:t>-discrete circuits    -filters</a:t>
              </a:r>
            </a:p>
            <a:p>
              <a:r>
                <a:rPr lang="en-US" sz="1050" dirty="0">
                  <a:latin typeface="+mj-lt"/>
                </a:rPr>
                <a:t>-amplifiers            -A/D, D/D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183" y="4100912"/>
              <a:ext cx="1827744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GRAPHICAL</a:t>
              </a:r>
            </a:p>
            <a:p>
              <a:pPr algn="ctr"/>
              <a:r>
                <a:rPr lang="en-US" sz="1400" dirty="0">
                  <a:latin typeface="+mj-lt"/>
                </a:rPr>
                <a:t>DISPLAYS</a:t>
              </a:r>
            </a:p>
            <a:p>
              <a:endParaRPr lang="en-US" sz="1100" dirty="0">
                <a:latin typeface="+mj-lt"/>
              </a:endParaRPr>
            </a:p>
            <a:p>
              <a:r>
                <a:rPr lang="en-US" sz="1050" dirty="0">
                  <a:latin typeface="+mj-lt"/>
                </a:rPr>
                <a:t>-LEDs	        -LCD</a:t>
              </a:r>
            </a:p>
            <a:p>
              <a:r>
                <a:rPr lang="en-US" sz="1050" dirty="0">
                  <a:latin typeface="+mj-lt"/>
                </a:rPr>
                <a:t>-digital displays    -CRT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88959" y="3894538"/>
              <a:ext cx="2348720" cy="13926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OUTPUT SIGNAL</a:t>
              </a:r>
            </a:p>
            <a:p>
              <a:pPr algn="ctr"/>
              <a:r>
                <a:rPr lang="en-US" sz="1400" dirty="0">
                  <a:latin typeface="+mj-lt"/>
                </a:rPr>
                <a:t>CONDITIONING</a:t>
              </a:r>
            </a:p>
            <a:p>
              <a:pPr algn="ctr"/>
              <a:r>
                <a:rPr lang="en-US" sz="1400" dirty="0">
                  <a:latin typeface="+mj-lt"/>
                </a:rPr>
                <a:t>AND INTERFACING</a:t>
              </a:r>
            </a:p>
            <a:p>
              <a:endParaRPr lang="en-US" sz="1100" dirty="0">
                <a:latin typeface="+mj-lt"/>
              </a:endParaRPr>
            </a:p>
            <a:p>
              <a:r>
                <a:rPr lang="en-US" sz="1050" dirty="0">
                  <a:latin typeface="+mj-lt"/>
                </a:rPr>
                <a:t>-D/A, D/D     -power transistors</a:t>
              </a:r>
            </a:p>
            <a:p>
              <a:r>
                <a:rPr lang="en-US" sz="1050" dirty="0">
                  <a:latin typeface="+mj-lt"/>
                </a:rPr>
                <a:t>-amplifiers    -power op amps</a:t>
              </a:r>
            </a:p>
            <a:p>
              <a:r>
                <a:rPr lang="en-US" sz="1050" dirty="0">
                  <a:latin typeface="+mj-lt"/>
                </a:rPr>
                <a:t>-PWM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63006" y="3917620"/>
              <a:ext cx="3060453" cy="133882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DIGITAL CONTROL</a:t>
              </a:r>
            </a:p>
            <a:p>
              <a:pPr algn="ctr"/>
              <a:r>
                <a:rPr lang="en-US" sz="1400" dirty="0">
                  <a:latin typeface="+mj-lt"/>
                </a:rPr>
                <a:t>ARCHITECTURES</a:t>
              </a:r>
            </a:p>
            <a:p>
              <a:endParaRPr lang="en-US" sz="1100" dirty="0">
                <a:latin typeface="+mj-lt"/>
              </a:endParaRPr>
            </a:p>
            <a:p>
              <a:pPr marL="1344613" indent="-1344613"/>
              <a:r>
                <a:rPr lang="en-US" sz="1050" dirty="0">
                  <a:latin typeface="+mj-lt"/>
                </a:rPr>
                <a:t>-logic circuits        -sequencing and timing</a:t>
              </a:r>
            </a:p>
            <a:p>
              <a:r>
                <a:rPr lang="en-US" sz="1050" dirty="0">
                  <a:latin typeface="+mj-lt"/>
                </a:rPr>
                <a:t>-microcontroller    -logic and arithmetic</a:t>
              </a:r>
            </a:p>
            <a:p>
              <a:r>
                <a:rPr lang="en-US" sz="1050" dirty="0">
                  <a:latin typeface="+mj-lt"/>
                </a:rPr>
                <a:t>-SBC	       </a:t>
              </a:r>
              <a:r>
                <a:rPr lang="en-US" sz="100" dirty="0">
                  <a:latin typeface="+mj-lt"/>
                </a:rPr>
                <a:t> </a:t>
              </a:r>
              <a:r>
                <a:rPr lang="en-US" sz="1050" dirty="0">
                  <a:latin typeface="+mj-lt"/>
                </a:rPr>
                <a:t>-control algorithms</a:t>
              </a:r>
            </a:p>
            <a:p>
              <a:r>
                <a:rPr lang="en-US" sz="1050" dirty="0">
                  <a:latin typeface="+mj-lt"/>
                </a:rPr>
                <a:t>-PLC	       </a:t>
              </a:r>
              <a:r>
                <a:rPr lang="en-US" sz="100" dirty="0">
                  <a:latin typeface="+mj-lt"/>
                </a:rPr>
                <a:t> </a:t>
              </a:r>
              <a:r>
                <a:rPr lang="en-US" sz="1050" dirty="0">
                  <a:latin typeface="+mj-lt"/>
                </a:rPr>
                <a:t>-communication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729325" y="2594113"/>
              <a:ext cx="4090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714377" y="2594113"/>
              <a:ext cx="4090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315412" y="3353967"/>
              <a:ext cx="0" cy="400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2443622" y="4608743"/>
              <a:ext cx="2664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5210013" y="4587034"/>
              <a:ext cx="2664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757704" y="3314212"/>
              <a:ext cx="0" cy="2877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738654" y="3614707"/>
              <a:ext cx="20649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87775" y="3614707"/>
              <a:ext cx="0" cy="2397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66183" y="1285501"/>
              <a:ext cx="5352737" cy="219248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9652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6225" y="750888"/>
            <a:ext cx="8867775" cy="381000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Low &amp; High Pass Filters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25" y="1621790"/>
            <a:ext cx="7296038" cy="3596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1392" y="5477552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Low and high pass filters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987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06" y="3708920"/>
            <a:ext cx="6338852" cy="16168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2" y="1153512"/>
            <a:ext cx="7021540" cy="4498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259" y="5486378"/>
            <a:ext cx="1201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River Stream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07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03" y="4324968"/>
            <a:ext cx="6338855" cy="1153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2" y="1153512"/>
            <a:ext cx="7021540" cy="4498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959055" y="3849353"/>
            <a:ext cx="586600" cy="1204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3738" y="5478403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6600"/>
                </a:solidFill>
                <a:latin typeface="+mj-lt"/>
              </a:rPr>
              <a:t>Dry Season, Drought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0261" y="3947358"/>
            <a:ext cx="1258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6600"/>
                </a:solidFill>
                <a:latin typeface="+mj-lt"/>
              </a:rPr>
              <a:t>River dries 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82" y="1041223"/>
            <a:ext cx="1124017" cy="112401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624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31" y="993893"/>
            <a:ext cx="7329199" cy="37192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03" y="4324968"/>
            <a:ext cx="6338855" cy="1153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2" y="1153512"/>
            <a:ext cx="7021540" cy="44982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24261" y="5477555"/>
            <a:ext cx="309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Rainy Season/Accelerated Snow melt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246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67" y="3271821"/>
            <a:ext cx="6296039" cy="2034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2" y="1153512"/>
            <a:ext cx="7021540" cy="4498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921207" y="3321813"/>
            <a:ext cx="625386" cy="14067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4261" y="5477555"/>
            <a:ext cx="309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Rainy Season/Accelerated Snow melt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177034"/>
            <a:ext cx="309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Flooding occurs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085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70" y="3705610"/>
            <a:ext cx="4459550" cy="10654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47" y="3128913"/>
            <a:ext cx="4418582" cy="1100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8" y="1885290"/>
            <a:ext cx="7617633" cy="2877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8266" y="2980726"/>
            <a:ext cx="90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Reservoir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2758" y="3666562"/>
            <a:ext cx="1201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River Stream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42265" y="2603347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84228"/>
                </a:solidFill>
                <a:latin typeface="+mj-lt"/>
              </a:rPr>
              <a:t>Flood Control Dam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207" y="797632"/>
            <a:ext cx="245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WITH A DAM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371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12" y="4234623"/>
            <a:ext cx="3837622" cy="4821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47" y="3128913"/>
            <a:ext cx="4418582" cy="1100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8" y="1885290"/>
            <a:ext cx="7617633" cy="2877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93457" y="3900038"/>
            <a:ext cx="254511" cy="522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5238" y="4600779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6600"/>
                </a:solidFill>
                <a:latin typeface="+mj-lt"/>
              </a:rPr>
              <a:t>Dry Season, Drought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5434" y="3952834"/>
            <a:ext cx="1302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6600"/>
                </a:solidFill>
                <a:latin typeface="+mj-lt"/>
              </a:rPr>
              <a:t>Dry river bank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7" y="1128308"/>
            <a:ext cx="876670" cy="8766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32503" y="2734151"/>
            <a:ext cx="190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Water from reservoir released into river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2673" y="3346065"/>
            <a:ext cx="2840633" cy="1100513"/>
            <a:chOff x="3652673" y="3346065"/>
            <a:chExt cx="2840633" cy="110051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21400">
              <a:off x="4217190" y="3606187"/>
              <a:ext cx="106171" cy="24152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21400">
              <a:off x="4593427" y="3703820"/>
              <a:ext cx="106171" cy="24152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333685">
              <a:off x="3898686" y="3499733"/>
              <a:ext cx="106171" cy="24152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32970">
              <a:off x="3862383" y="3615712"/>
              <a:ext cx="106171" cy="24152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659824">
              <a:off x="3731416" y="3534748"/>
              <a:ext cx="106171" cy="24152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66993">
              <a:off x="5637007" y="4058018"/>
              <a:ext cx="106171" cy="24152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397239">
              <a:off x="5878626" y="4111662"/>
              <a:ext cx="106171" cy="24152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06511">
              <a:off x="6107758" y="4201027"/>
              <a:ext cx="106171" cy="24152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88421">
              <a:off x="6319457" y="4272729"/>
              <a:ext cx="106171" cy="2415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67826">
              <a:off x="3860521" y="3346065"/>
              <a:ext cx="106171" cy="24152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35606">
              <a:off x="3720351" y="3379857"/>
              <a:ext cx="106171" cy="24152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11780">
              <a:off x="5856177" y="4057928"/>
              <a:ext cx="106171" cy="24152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18622">
              <a:off x="6065378" y="4130056"/>
              <a:ext cx="106171" cy="24152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05582">
              <a:off x="6263425" y="4198352"/>
              <a:ext cx="106171" cy="24152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48701">
              <a:off x="5645560" y="4010637"/>
              <a:ext cx="106171" cy="241527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5720145" y="3494204"/>
            <a:ext cx="260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Water from reservoir flowing through the dam into the river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1207" y="797632"/>
            <a:ext cx="245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WITH A DAM</a:t>
            </a:r>
          </a:p>
        </p:txBody>
      </p:sp>
      <p:sp>
        <p:nvSpPr>
          <p:cNvPr id="3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87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3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1" y="3378635"/>
            <a:ext cx="4362650" cy="745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70" y="3705610"/>
            <a:ext cx="4459550" cy="10654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8" y="1885290"/>
            <a:ext cx="7617633" cy="2877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50925" y="3958637"/>
            <a:ext cx="273961" cy="616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84" y="3141056"/>
            <a:ext cx="181836" cy="4136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317767" y="3674146"/>
            <a:ext cx="1906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Water level go 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1207" y="797632"/>
            <a:ext cx="245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WITH A DAM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97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8" y="1527515"/>
            <a:ext cx="4253188" cy="2158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5" y="785850"/>
            <a:ext cx="5586276" cy="1269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70" y="3705610"/>
            <a:ext cx="4459550" cy="1065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1" y="3378635"/>
            <a:ext cx="4362650" cy="7450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8" y="1885290"/>
            <a:ext cx="7617633" cy="28773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87331" y="4556767"/>
            <a:ext cx="309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Rainy Season/Accelerated Snow melt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1207" y="797632"/>
            <a:ext cx="245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WITH A DAM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762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5" y="2923434"/>
            <a:ext cx="4492414" cy="1212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1" y="3378635"/>
            <a:ext cx="4362650" cy="745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70" y="3705610"/>
            <a:ext cx="4459550" cy="1065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8" y="1885290"/>
            <a:ext cx="7617633" cy="28773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00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66341" y="3063959"/>
            <a:ext cx="210993" cy="4746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83275" y="2592106"/>
            <a:ext cx="190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Excess water collected in reservoir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207" y="797632"/>
            <a:ext cx="245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WITH A DAM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0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4294967295"/>
          </p:nvPr>
        </p:nvSpPr>
        <p:spPr>
          <a:xfrm>
            <a:off x="4610350" y="646112"/>
            <a:ext cx="4438650" cy="543405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+mn-lt"/>
              </a:rPr>
              <a:t>OUTPUT SIGNAL CONDITIONING</a:t>
            </a:r>
          </a:p>
          <a:p>
            <a:pPr marL="531813" lvl="1" indent="-188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To convert the output of digital control systems (i.e. MCU, PC) into a form suitable for interfacing with output elements</a:t>
            </a:r>
          </a:p>
          <a:p>
            <a:pPr marL="531813" lvl="1" indent="-188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Types</a:t>
            </a:r>
          </a:p>
          <a:p>
            <a:pPr marL="717550" lvl="3" indent="-174625">
              <a:lnSpc>
                <a:spcPct val="150000"/>
              </a:lnSpc>
            </a:pPr>
            <a:r>
              <a:rPr lang="en-US" sz="1600" dirty="0"/>
              <a:t>Digital-to-Analog conversion</a:t>
            </a:r>
          </a:p>
          <a:p>
            <a:pPr marL="717550" lvl="3" indent="-174625">
              <a:lnSpc>
                <a:spcPct val="150000"/>
              </a:lnSpc>
            </a:pPr>
            <a:r>
              <a:rPr lang="en-US" sz="1600" dirty="0"/>
              <a:t>To amplify signal (power, current, voltage, etc.)</a:t>
            </a:r>
          </a:p>
          <a:p>
            <a:pPr marL="717550" lvl="3" indent="-174625">
              <a:lnSpc>
                <a:spcPct val="150000"/>
              </a:lnSpc>
            </a:pPr>
            <a:r>
              <a:rPr lang="en-US" sz="1600" dirty="0"/>
              <a:t>To improve noise </a:t>
            </a:r>
            <a:r>
              <a:rPr lang="en-US" sz="1600" dirty="0" err="1"/>
              <a:t>immunisation</a:t>
            </a:r>
            <a:endParaRPr lang="en-US" sz="1600" dirty="0"/>
          </a:p>
          <a:p>
            <a:pPr marL="342900" lvl="1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166250" y="641349"/>
            <a:ext cx="4393870" cy="592570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cap="none" dirty="0">
                <a:latin typeface="+mn-lt"/>
              </a:rPr>
              <a:t>INPUT SIGNAL CONDITIONING</a:t>
            </a:r>
          </a:p>
          <a:p>
            <a:pPr marL="53181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To convert the output of sensing elements into a form suitable for further processing</a:t>
            </a:r>
          </a:p>
          <a:p>
            <a:pPr marL="53181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36575" lvl="2" indent="-174625">
              <a:lnSpc>
                <a:spcPct val="150000"/>
              </a:lnSpc>
            </a:pPr>
            <a:r>
              <a:rPr lang="en-US" dirty="0"/>
              <a:t>Types</a:t>
            </a:r>
          </a:p>
          <a:p>
            <a:pPr marL="717550" lvl="3" indent="-174625">
              <a:lnSpc>
                <a:spcPct val="150000"/>
              </a:lnSpc>
            </a:pPr>
            <a:r>
              <a:rPr lang="en-US" sz="1600" dirty="0"/>
              <a:t>Analog-to-Digital conversion</a:t>
            </a:r>
          </a:p>
          <a:p>
            <a:pPr marL="717550" lvl="3" indent="-174625">
              <a:lnSpc>
                <a:spcPct val="150000"/>
              </a:lnSpc>
            </a:pPr>
            <a:r>
              <a:rPr lang="en-US" sz="1600" dirty="0"/>
              <a:t>To reduce noise level </a:t>
            </a:r>
          </a:p>
          <a:p>
            <a:pPr marL="717550" lvl="3" indent="-174625">
              <a:lnSpc>
                <a:spcPct val="150000"/>
              </a:lnSpc>
            </a:pPr>
            <a:r>
              <a:rPr lang="en-US" sz="1600" dirty="0"/>
              <a:t>To enhance signal power</a:t>
            </a:r>
          </a:p>
          <a:p>
            <a:pPr marL="717550" lvl="3" indent="-174625">
              <a:lnSpc>
                <a:spcPct val="150000"/>
              </a:lnSpc>
            </a:pPr>
            <a:r>
              <a:rPr lang="en-US" sz="1600" dirty="0"/>
              <a:t>To improve noise </a:t>
            </a:r>
            <a:r>
              <a:rPr lang="en-US" sz="1600" dirty="0" err="1"/>
              <a:t>immunisation</a:t>
            </a:r>
            <a:endParaRPr lang="en-US" sz="1600" dirty="0"/>
          </a:p>
          <a:p>
            <a:pPr marL="717550" lvl="3" indent="-174625">
              <a:lnSpc>
                <a:spcPct val="150000"/>
              </a:lnSpc>
            </a:pPr>
            <a:r>
              <a:rPr lang="en-US" sz="1600" dirty="0"/>
              <a:t>To eliminate non-linearity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Signal Conditioning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955480" y="5137389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0360" y="5122269"/>
                <a:ext cx="3060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019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6225" y="750888"/>
            <a:ext cx="8867775" cy="381000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133725" algn="l"/>
              </a:tabLst>
            </a:pPr>
            <a:r>
              <a:rPr lang="en-US" sz="1800" dirty="0">
                <a:latin typeface="+mn-lt"/>
              </a:rPr>
              <a:t>Low Pass Filters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sz="1600" dirty="0">
              <a:latin typeface="+mn-lt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RC Filters</a:t>
            </a:r>
          </a:p>
        </p:txBody>
      </p:sp>
      <p:pic>
        <p:nvPicPr>
          <p:cNvPr id="16" name="Picture 2" descr="&#10;f_\mathrm{c} = {1 \over 2 \pi \tau } = {1 \over 2 \pi R C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9" y="4932859"/>
            <a:ext cx="1975139" cy="51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24899" y="1672434"/>
            <a:ext cx="1975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Passive </a:t>
            </a:r>
            <a:endParaRPr lang="en-SG" sz="1400" dirty="0"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28" y="2175467"/>
            <a:ext cx="2104091" cy="1982426"/>
          </a:xfrm>
          <a:prstGeom prst="rect">
            <a:avLst/>
          </a:prstGeom>
        </p:spPr>
      </p:pic>
      <p:pic>
        <p:nvPicPr>
          <p:cNvPr id="19" name="Picture 4" descr="f_{\text{c}} = \frac{1}{2 \pi R_2 C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76" y="4939757"/>
            <a:ext cx="1341274" cy="5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130834" y="1672434"/>
            <a:ext cx="134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Active</a:t>
            </a:r>
            <a:endParaRPr lang="en-SG" sz="1400" dirty="0">
              <a:latin typeface="+mn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464" y="2077838"/>
            <a:ext cx="3100733" cy="21776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220" y="4340805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Passive low pass filter</a:t>
            </a:r>
            <a:endParaRPr lang="en-US" sz="9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8893" y="4456221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Active low pass filter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7053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6225" y="750888"/>
            <a:ext cx="8867775" cy="381000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High Pass Filters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sz="1600" dirty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RC Filters</a:t>
            </a:r>
          </a:p>
        </p:txBody>
      </p:sp>
      <p:pic>
        <p:nvPicPr>
          <p:cNvPr id="12" name="Picture 2" descr="&#10;f_\mathrm{c} = {1 \over 2 \pi \tau } = {1 \over 2 \pi R C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05" y="5051628"/>
            <a:ext cx="1975139" cy="51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93725" y="1980211"/>
            <a:ext cx="1975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Passive </a:t>
            </a:r>
            <a:endParaRPr lang="en-SG" sz="1400" dirty="0">
              <a:latin typeface="+mn-lt"/>
            </a:endParaRPr>
          </a:p>
        </p:txBody>
      </p:sp>
      <p:pic>
        <p:nvPicPr>
          <p:cNvPr id="25610" name="Picture 10" descr="f_c = \frac{1}{2 \pi \tau} = \frac{1}{2 \pi R_1 C},\,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89" y="5051628"/>
            <a:ext cx="2070844" cy="54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30685" y="1980211"/>
            <a:ext cx="134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Active</a:t>
            </a:r>
            <a:endParaRPr lang="en-SG" sz="1400" dirty="0"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54" y="2522038"/>
            <a:ext cx="2963902" cy="1776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12" y="2539094"/>
            <a:ext cx="3696469" cy="1647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70705" y="4532670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Passive high pass filter</a:t>
            </a:r>
            <a:endParaRPr lang="en-US" sz="9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15292" y="4532670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Active high pass filter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4134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6225" y="571500"/>
            <a:ext cx="8867775" cy="382588"/>
          </a:xfrm>
          <a:prstGeom prst="rect">
            <a:avLst/>
          </a:prstGeom>
        </p:spPr>
        <p:txBody>
          <a:bodyPr/>
          <a:lstStyle/>
          <a:p>
            <a:pPr marL="179388" indent="-179388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Band Pass &amp; Band Stop Filters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Filtering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76" y="1834510"/>
            <a:ext cx="7183361" cy="35086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7836" y="5486399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Band pass and band stop filters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721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6225" y="549275"/>
            <a:ext cx="8867775" cy="381000"/>
          </a:xfrm>
          <a:prstGeom prst="rect">
            <a:avLst/>
          </a:prstGeom>
        </p:spPr>
        <p:txBody>
          <a:bodyPr/>
          <a:lstStyle/>
          <a:p>
            <a:pPr marL="174625" indent="-174625" defTabSz="7302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Averaging</a:t>
            </a:r>
            <a:endParaRPr lang="en-US" altLang="en-US" sz="16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Reducing Effects of Noise &amp; Interference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3" y="1479550"/>
            <a:ext cx="6029339" cy="4203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7874" y="5916560"/>
            <a:ext cx="3564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Reducing effects of noise and interference - averaging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9858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41232" y="762103"/>
            <a:ext cx="8023823" cy="2982913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689225" algn="l"/>
              </a:tabLst>
            </a:pPr>
            <a:r>
              <a:rPr lang="en-US" altLang="en-US" sz="1800" dirty="0">
                <a:latin typeface="+mn-lt"/>
              </a:rPr>
              <a:t>Averaging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altLang="en-US" sz="1600" dirty="0">
                <a:latin typeface="+mn-lt"/>
              </a:rPr>
              <a:t>For a repetitive measurement signal affected by random noise, suppose</a:t>
            </a:r>
          </a:p>
          <a:p>
            <a:pPr marL="806450" lvl="1" indent="-285750">
              <a:lnSpc>
                <a:spcPct val="150000"/>
              </a:lnSpc>
              <a:buSzPct val="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j-lt"/>
              </a:rPr>
              <a:t>It has a period </a:t>
            </a:r>
            <a:r>
              <a:rPr lang="en-US" altLang="en-US" sz="1400" i="1" dirty="0">
                <a:latin typeface="+mj-lt"/>
              </a:rPr>
              <a:t>T</a:t>
            </a:r>
            <a:r>
              <a:rPr lang="en-US" altLang="en-US" sz="1400" dirty="0">
                <a:latin typeface="+mj-lt"/>
              </a:rPr>
              <a:t>, a total of </a:t>
            </a:r>
            <a:r>
              <a:rPr lang="en-US" altLang="en-US" sz="1400" i="1" dirty="0">
                <a:latin typeface="+mj-lt"/>
              </a:rPr>
              <a:t>p</a:t>
            </a:r>
            <a:r>
              <a:rPr lang="en-US" altLang="en-US" sz="1400" dirty="0">
                <a:latin typeface="+mj-lt"/>
              </a:rPr>
              <a:t> cycles &amp; </a:t>
            </a:r>
            <a:r>
              <a:rPr lang="en-US" altLang="en-US" sz="1400" i="1" dirty="0">
                <a:latin typeface="+mj-lt"/>
              </a:rPr>
              <a:t>N</a:t>
            </a:r>
            <a:r>
              <a:rPr lang="en-US" altLang="en-US" sz="1400" dirty="0">
                <a:latin typeface="+mj-lt"/>
              </a:rPr>
              <a:t> samples in each cycle, giving </a:t>
            </a:r>
            <a:r>
              <a:rPr lang="en-US" altLang="en-US" sz="1400" i="1" dirty="0" err="1">
                <a:latin typeface="+mj-lt"/>
              </a:rPr>
              <a:t>pN</a:t>
            </a:r>
            <a:r>
              <a:rPr lang="en-US" altLang="en-US" sz="1400" dirty="0">
                <a:latin typeface="+mj-lt"/>
              </a:rPr>
              <a:t> samples in total</a:t>
            </a:r>
          </a:p>
          <a:p>
            <a:pPr marL="806450" lvl="1" indent="-285750">
              <a:lnSpc>
                <a:spcPct val="150000"/>
              </a:lnSpc>
              <a:buSzPct val="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j-lt"/>
              </a:rPr>
              <a:t>For each sample, there are </a:t>
            </a:r>
            <a:r>
              <a:rPr lang="en-US" altLang="en-US" sz="1400" i="1" dirty="0">
                <a:latin typeface="+mj-lt"/>
              </a:rPr>
              <a:t>p</a:t>
            </a:r>
            <a:r>
              <a:rPr lang="en-US" altLang="en-US" sz="1400" dirty="0">
                <a:latin typeface="+mj-lt"/>
              </a:rPr>
              <a:t> number of corresponding samples from each cycle </a:t>
            </a:r>
          </a:p>
          <a:p>
            <a:pPr marL="806450" lvl="1" indent="-285750">
              <a:lnSpc>
                <a:spcPct val="150000"/>
              </a:lnSpc>
              <a:buSzPct val="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j-lt"/>
              </a:rPr>
              <a:t>The average value of the </a:t>
            </a:r>
            <a:r>
              <a:rPr lang="en-US" altLang="en-US" sz="1400" i="1" dirty="0" err="1">
                <a:latin typeface="+mj-lt"/>
              </a:rPr>
              <a:t>i</a:t>
            </a:r>
            <a:r>
              <a:rPr lang="en-US" altLang="en-US" sz="1400" baseline="30000" dirty="0" err="1">
                <a:latin typeface="+mj-lt"/>
              </a:rPr>
              <a:t>th</a:t>
            </a:r>
            <a:r>
              <a:rPr lang="en-US" altLang="en-US" sz="1400" dirty="0">
                <a:latin typeface="+mj-lt"/>
              </a:rPr>
              <a:t> sample 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Reducing Effects of Noise &amp; Interference</a:t>
            </a:r>
            <a:endParaRPr lang="en-US" sz="2400" dirty="0"/>
          </a:p>
        </p:txBody>
      </p:sp>
      <p:graphicFrame>
        <p:nvGraphicFramePr>
          <p:cNvPr id="450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169219"/>
              </p:ext>
            </p:extLst>
          </p:nvPr>
        </p:nvGraphicFramePr>
        <p:xfrm>
          <a:off x="1994848" y="4263453"/>
          <a:ext cx="4916592" cy="806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52700" imgH="419100" progId="Equation.3">
                  <p:embed/>
                </p:oleObj>
              </mc:Choice>
              <mc:Fallback>
                <p:oleObj name="Equation" r:id="rId2" imgW="2552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4848" y="4263453"/>
                        <a:ext cx="4916592" cy="80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4251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6225" y="549275"/>
            <a:ext cx="8867775" cy="381000"/>
          </a:xfrm>
          <a:prstGeom prst="rect">
            <a:avLst/>
          </a:prstGeom>
        </p:spPr>
        <p:txBody>
          <a:bodyPr/>
          <a:lstStyle/>
          <a:p>
            <a:pPr marL="174625" indent="-174625" defTabSz="7302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Averaging</a:t>
            </a:r>
            <a:endParaRPr lang="en-US" altLang="en-US" sz="16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Reducing Effects of Noise &amp; Interference</a:t>
            </a:r>
            <a:endParaRPr lang="en-US" sz="2400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792817"/>
              </p:ext>
            </p:extLst>
          </p:nvPr>
        </p:nvGraphicFramePr>
        <p:xfrm>
          <a:off x="1994848" y="5762520"/>
          <a:ext cx="4916592" cy="806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52700" imgH="419100" progId="Equation.3">
                  <p:embed/>
                </p:oleObj>
              </mc:Choice>
              <mc:Fallback>
                <p:oleObj name="Equation" r:id="rId2" imgW="2552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4848" y="5762520"/>
                        <a:ext cx="4916592" cy="80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338" y="1260202"/>
            <a:ext cx="5741611" cy="400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7874" y="5397395"/>
            <a:ext cx="3564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Reducing effects of noise and interference - averaging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054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3760" y="554038"/>
            <a:ext cx="6449477" cy="3851275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Purpose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To convert the output of MCU into a form suitable for interfacing with the output devices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Suitable forms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Analog signal: voltage or current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Higher voltage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Higher current</a:t>
            </a:r>
          </a:p>
          <a:p>
            <a:pPr marL="452438" lvl="1" indent="-285750">
              <a:lnSpc>
                <a:spcPct val="150000"/>
              </a:lnSpc>
              <a:buSzPct val="50000"/>
              <a:buFont typeface="verdana" panose="020B0604030504040204" pitchFamily="34" charset="0"/>
              <a:buChar char="—"/>
            </a:pPr>
            <a:r>
              <a:rPr lang="en-US" sz="1600" dirty="0">
                <a:latin typeface="+mn-lt"/>
              </a:rPr>
              <a:t>Alternating current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sz="2800" dirty="0"/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Output Signal Conditioning Elements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3" y="3636655"/>
            <a:ext cx="4823304" cy="23863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76339" y="6115150"/>
            <a:ext cx="3564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Output signal conditioning elements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355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6225" y="568325"/>
            <a:ext cx="8867775" cy="1355478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Simplest type of DAC is a resistor ladder network connected to an inverting op amp circuit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Digital-to-Analog Converter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32" y="2633056"/>
            <a:ext cx="5951251" cy="2756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73765" y="5613705"/>
            <a:ext cx="4072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Resistor ladder network connected to an inverting op amp circuit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6715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6225" y="566738"/>
            <a:ext cx="8867775" cy="1345189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Consider a 4-bit output 0001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Analog circuit equivalent:</a:t>
            </a:r>
            <a:endParaRPr lang="en-SG" sz="1800" dirty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Digital-to-Analog Converter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42" y="2423204"/>
            <a:ext cx="6570001" cy="2981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5653" y="5684899"/>
            <a:ext cx="4072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4-bit output: </a:t>
            </a:r>
            <a:r>
              <a:rPr lang="en-SG" sz="900" dirty="0" err="1">
                <a:latin typeface="+mj-lt"/>
              </a:rPr>
              <a:t>analog</a:t>
            </a:r>
            <a:r>
              <a:rPr lang="en-SG" sz="900" dirty="0">
                <a:latin typeface="+mj-lt"/>
              </a:rPr>
              <a:t> circuit equivalent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3031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15636" y="561975"/>
            <a:ext cx="8018752" cy="5328186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Using voltage division, </a:t>
            </a:r>
          </a:p>
          <a:p>
            <a:pPr marL="1612900">
              <a:lnSpc>
                <a:spcPct val="150000"/>
              </a:lnSpc>
              <a:buNone/>
            </a:pPr>
            <a:r>
              <a:rPr lang="en-SG" sz="2800" i="1" dirty="0"/>
              <a:t>	</a:t>
            </a:r>
            <a:r>
              <a:rPr lang="en-SG" sz="1800" i="1" dirty="0">
                <a:latin typeface="+mn-lt"/>
              </a:rPr>
              <a:t>V</a:t>
            </a:r>
            <a:r>
              <a:rPr lang="en-SG" sz="1800" baseline="-25000" dirty="0">
                <a:latin typeface="+mn-lt"/>
              </a:rPr>
              <a:t>0</a:t>
            </a:r>
            <a:r>
              <a:rPr lang="en-SG" sz="1800" i="1" dirty="0">
                <a:latin typeface="+mn-lt"/>
              </a:rPr>
              <a:t> </a:t>
            </a:r>
            <a:r>
              <a:rPr lang="en-SG" sz="1800" dirty="0">
                <a:latin typeface="+mn-lt"/>
              </a:rPr>
              <a:t>= 0.5</a:t>
            </a:r>
            <a:r>
              <a:rPr lang="en-SG" sz="1800" i="1" dirty="0">
                <a:latin typeface="+mn-lt"/>
              </a:rPr>
              <a:t>V</a:t>
            </a:r>
            <a:r>
              <a:rPr lang="en-SG" sz="1800" baseline="-25000" dirty="0">
                <a:latin typeface="+mn-lt"/>
              </a:rPr>
              <a:t>1</a:t>
            </a:r>
            <a:r>
              <a:rPr lang="en-SG" sz="1800" dirty="0">
                <a:latin typeface="+mn-lt"/>
              </a:rPr>
              <a:t>;</a:t>
            </a:r>
            <a:r>
              <a:rPr lang="en-SG" sz="1800" i="1" dirty="0">
                <a:latin typeface="+mn-lt"/>
              </a:rPr>
              <a:t> V</a:t>
            </a:r>
            <a:r>
              <a:rPr lang="en-SG" sz="1800" baseline="-25000" dirty="0">
                <a:latin typeface="+mn-lt"/>
              </a:rPr>
              <a:t>1</a:t>
            </a:r>
            <a:r>
              <a:rPr lang="en-SG" sz="1800" i="1" dirty="0">
                <a:latin typeface="+mn-lt"/>
              </a:rPr>
              <a:t> </a:t>
            </a:r>
            <a:r>
              <a:rPr lang="en-SG" sz="1800" dirty="0">
                <a:latin typeface="+mn-lt"/>
              </a:rPr>
              <a:t>= 0.5</a:t>
            </a:r>
            <a:r>
              <a:rPr lang="en-SG" sz="1800" i="1" dirty="0">
                <a:latin typeface="+mn-lt"/>
              </a:rPr>
              <a:t>V</a:t>
            </a:r>
            <a:r>
              <a:rPr lang="en-SG" sz="1800" baseline="-25000" dirty="0">
                <a:latin typeface="+mn-lt"/>
              </a:rPr>
              <a:t>2</a:t>
            </a:r>
            <a:r>
              <a:rPr lang="en-SG" sz="1800" i="1" dirty="0">
                <a:latin typeface="+mn-lt"/>
              </a:rPr>
              <a:t> </a:t>
            </a:r>
            <a:r>
              <a:rPr lang="en-SG" sz="1800" dirty="0">
                <a:latin typeface="+mn-lt"/>
              </a:rPr>
              <a:t>and </a:t>
            </a:r>
            <a:r>
              <a:rPr lang="en-SG" sz="1800" i="1" dirty="0">
                <a:latin typeface="+mn-lt"/>
              </a:rPr>
              <a:t>V</a:t>
            </a:r>
            <a:r>
              <a:rPr lang="en-SG" sz="1800" baseline="-25000" dirty="0">
                <a:latin typeface="+mn-lt"/>
              </a:rPr>
              <a:t>2</a:t>
            </a:r>
            <a:r>
              <a:rPr lang="en-SG" sz="1800" i="1" dirty="0">
                <a:latin typeface="+mn-lt"/>
              </a:rPr>
              <a:t> </a:t>
            </a:r>
            <a:r>
              <a:rPr lang="en-SG" sz="1800" dirty="0">
                <a:latin typeface="+mn-lt"/>
              </a:rPr>
              <a:t>= 0.5</a:t>
            </a:r>
            <a:r>
              <a:rPr lang="en-SG" sz="1800" i="1" dirty="0">
                <a:latin typeface="+mn-lt"/>
              </a:rPr>
              <a:t>V</a:t>
            </a:r>
            <a:r>
              <a:rPr lang="en-SG" sz="1800" baseline="-25000" dirty="0">
                <a:latin typeface="+mn-lt"/>
              </a:rPr>
              <a:t>3</a:t>
            </a:r>
            <a:r>
              <a:rPr lang="en-SG" sz="1800" i="1" dirty="0">
                <a:latin typeface="+mn-lt"/>
              </a:rPr>
              <a:t> </a:t>
            </a:r>
            <a:endParaRPr lang="en-SG" i="1" dirty="0">
              <a:latin typeface="+mn-lt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Therefore, </a:t>
            </a:r>
            <a:r>
              <a:rPr lang="en-SG" sz="1800" i="1" dirty="0">
                <a:latin typeface="+mn-lt"/>
              </a:rPr>
              <a:t>V</a:t>
            </a:r>
            <a:r>
              <a:rPr lang="en-SG" sz="1800" baseline="-25000" dirty="0">
                <a:latin typeface="+mn-lt"/>
              </a:rPr>
              <a:t>0</a:t>
            </a:r>
            <a:r>
              <a:rPr lang="en-SG" sz="1800" i="1" dirty="0">
                <a:latin typeface="+mn-lt"/>
              </a:rPr>
              <a:t> </a:t>
            </a:r>
            <a:r>
              <a:rPr lang="en-SG" sz="1800" dirty="0">
                <a:latin typeface="+mn-lt"/>
              </a:rPr>
              <a:t>= 0.125</a:t>
            </a:r>
            <a:r>
              <a:rPr lang="en-SG" sz="1800" i="1" dirty="0">
                <a:latin typeface="+mn-lt"/>
              </a:rPr>
              <a:t>V</a:t>
            </a:r>
            <a:r>
              <a:rPr lang="en-SG" sz="1800" baseline="-25000" dirty="0">
                <a:latin typeface="+mn-lt"/>
              </a:rPr>
              <a:t>3</a:t>
            </a:r>
            <a:r>
              <a:rPr lang="en-SG" sz="1800" i="1" dirty="0">
                <a:latin typeface="+mn-lt"/>
              </a:rPr>
              <a:t> </a:t>
            </a:r>
            <a:r>
              <a:rPr lang="en-SG" sz="1800" dirty="0">
                <a:latin typeface="+mn-lt"/>
              </a:rPr>
              <a:t>= 0.125</a:t>
            </a:r>
            <a:r>
              <a:rPr lang="en-SG" sz="1800" i="1" dirty="0">
                <a:latin typeface="+mn-lt"/>
              </a:rPr>
              <a:t>V</a:t>
            </a:r>
            <a:r>
              <a:rPr lang="en-SG" sz="1800" i="1" baseline="-25000" dirty="0">
                <a:latin typeface="+mn-lt"/>
              </a:rPr>
              <a:t>s</a:t>
            </a:r>
            <a:r>
              <a:rPr lang="en-SG" sz="1800" i="1" dirty="0">
                <a:latin typeface="+mn-lt"/>
              </a:rPr>
              <a:t> 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i="1" dirty="0">
                <a:latin typeface="+mn-lt"/>
              </a:rPr>
              <a:t>V</a:t>
            </a:r>
            <a:r>
              <a:rPr lang="en-SG" sz="1800" baseline="-25000" dirty="0">
                <a:latin typeface="+mn-lt"/>
              </a:rPr>
              <a:t>0</a:t>
            </a:r>
            <a:r>
              <a:rPr lang="en-SG" sz="1800" i="1" dirty="0">
                <a:latin typeface="+mn-lt"/>
              </a:rPr>
              <a:t> </a:t>
            </a:r>
            <a:r>
              <a:rPr lang="en-SG" sz="1800" dirty="0">
                <a:latin typeface="+mn-lt"/>
              </a:rPr>
              <a:t>is the input to the inverting op amp, which has a gain of</a:t>
            </a:r>
            <a:br>
              <a:rPr lang="en-SG" sz="1800" dirty="0">
                <a:latin typeface="+mn-lt"/>
              </a:rPr>
            </a:br>
            <a:r>
              <a:rPr lang="en-SG" sz="1800" dirty="0">
                <a:latin typeface="+mn-lt"/>
              </a:rPr>
              <a:t>-R/2R = -0.5 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Therefore, the </a:t>
            </a:r>
            <a:r>
              <a:rPr lang="en-SG" sz="1800" dirty="0" err="1">
                <a:latin typeface="+mn-lt"/>
              </a:rPr>
              <a:t>analog</a:t>
            </a:r>
            <a:r>
              <a:rPr lang="en-SG" sz="1800" dirty="0">
                <a:latin typeface="+mn-lt"/>
              </a:rPr>
              <a:t> output voltage of input 0001 is</a:t>
            </a:r>
            <a:br>
              <a:rPr lang="en-SG" sz="1800" dirty="0">
                <a:latin typeface="+mn-lt"/>
              </a:rPr>
            </a:br>
            <a:r>
              <a:rPr lang="en-SG" sz="1800" i="1" dirty="0">
                <a:latin typeface="+mn-lt"/>
              </a:rPr>
              <a:t>V</a:t>
            </a:r>
            <a:r>
              <a:rPr lang="en-SG" sz="1800" i="1" baseline="-25000" dirty="0">
                <a:latin typeface="+mn-lt"/>
              </a:rPr>
              <a:t>out</a:t>
            </a:r>
            <a:r>
              <a:rPr lang="en-SG" sz="1800" baseline="-25000" dirty="0">
                <a:latin typeface="+mn-lt"/>
              </a:rPr>
              <a:t>0</a:t>
            </a:r>
            <a:r>
              <a:rPr lang="en-SG" sz="1800" i="1" dirty="0">
                <a:latin typeface="+mn-lt"/>
              </a:rPr>
              <a:t> </a:t>
            </a:r>
            <a:r>
              <a:rPr lang="en-SG" sz="1800" dirty="0">
                <a:latin typeface="+mn-lt"/>
              </a:rPr>
              <a:t>= -0.0625</a:t>
            </a:r>
            <a:r>
              <a:rPr lang="en-SG" sz="1800" i="1" dirty="0">
                <a:latin typeface="+mn-lt"/>
              </a:rPr>
              <a:t>V</a:t>
            </a:r>
            <a:r>
              <a:rPr lang="en-SG" sz="1800" i="1" baseline="-25000" dirty="0">
                <a:latin typeface="+mn-lt"/>
              </a:rPr>
              <a:t>s</a:t>
            </a:r>
            <a:endParaRPr lang="en-SG" sz="1800" baseline="-25000" dirty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Digital-to-Analog Converter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663" y="3819296"/>
            <a:ext cx="5543550" cy="2515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5356" y="6336720"/>
            <a:ext cx="4072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4-bit output: </a:t>
            </a:r>
            <a:r>
              <a:rPr lang="en-SG" sz="900" dirty="0" err="1">
                <a:latin typeface="+mj-lt"/>
              </a:rPr>
              <a:t>analog</a:t>
            </a:r>
            <a:r>
              <a:rPr lang="en-SG" sz="900" dirty="0">
                <a:latin typeface="+mj-lt"/>
              </a:rPr>
              <a:t> circuit equivalent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468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1263" y="655638"/>
            <a:ext cx="8288976" cy="34559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 dirty="0">
                <a:latin typeface="+mn-lt"/>
              </a:rPr>
              <a:t>Deterministic Signals</a:t>
            </a:r>
          </a:p>
          <a:p>
            <a:pPr marL="531813" lvl="1" indent="-188913">
              <a:lnSpc>
                <a:spcPct val="150000"/>
              </a:lnSpc>
            </a:pPr>
            <a:r>
              <a:rPr lang="en-US" altLang="en-US" sz="1500" dirty="0">
                <a:latin typeface="+mn-lt"/>
              </a:rPr>
              <a:t>Value can be predicted exactly, after the observation period </a:t>
            </a:r>
            <a:r>
              <a:rPr lang="en-US" altLang="en-US" sz="1500" i="1" dirty="0">
                <a:latin typeface="+mn-lt"/>
              </a:rPr>
              <a:t>T</a:t>
            </a:r>
            <a:r>
              <a:rPr lang="en-US" altLang="en-US" sz="1500" baseline="-25000" dirty="0">
                <a:latin typeface="+mn-lt"/>
              </a:rPr>
              <a:t>0</a:t>
            </a:r>
            <a:r>
              <a:rPr lang="en-US" altLang="en-US" sz="1500" dirty="0">
                <a:latin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1800" dirty="0">
                <a:latin typeface="+mn-lt"/>
              </a:rPr>
              <a:t>Random Signals</a:t>
            </a:r>
          </a:p>
          <a:p>
            <a:pPr marL="531813" lvl="1" indent="-188913">
              <a:lnSpc>
                <a:spcPct val="150000"/>
              </a:lnSpc>
            </a:pPr>
            <a:r>
              <a:rPr lang="en-US" altLang="en-US" sz="1500" dirty="0">
                <a:latin typeface="+mn-lt"/>
              </a:rPr>
              <a:t>Value cannot be predicted exactly, after the observation period </a:t>
            </a:r>
            <a:r>
              <a:rPr lang="en-US" altLang="en-US" sz="1500" i="1" dirty="0">
                <a:latin typeface="+mn-lt"/>
              </a:rPr>
              <a:t>T</a:t>
            </a:r>
            <a:r>
              <a:rPr lang="en-US" altLang="en-US" sz="1500" baseline="-25000" dirty="0">
                <a:latin typeface="+mn-lt"/>
              </a:rPr>
              <a:t>0</a:t>
            </a:r>
          </a:p>
          <a:p>
            <a:pPr marL="531813" lvl="1" indent="-188913">
              <a:lnSpc>
                <a:spcPct val="150000"/>
              </a:lnSpc>
            </a:pPr>
            <a:r>
              <a:rPr lang="en-US" altLang="en-US" sz="1500" dirty="0">
                <a:latin typeface="+mn-lt"/>
              </a:rPr>
              <a:t>The signal cannot be represented by a continuous algebraic equation </a:t>
            </a:r>
            <a:r>
              <a:rPr lang="en-US" altLang="en-US" sz="1500" i="1" dirty="0">
                <a:latin typeface="+mn-lt"/>
              </a:rPr>
              <a:t>y</a:t>
            </a:r>
            <a:r>
              <a:rPr lang="en-US" altLang="en-US" sz="1500" dirty="0">
                <a:latin typeface="+mn-lt"/>
              </a:rPr>
              <a:t>(</a:t>
            </a:r>
            <a:r>
              <a:rPr lang="en-US" altLang="en-US" sz="1500" i="1" dirty="0">
                <a:latin typeface="+mn-lt"/>
              </a:rPr>
              <a:t>t</a:t>
            </a:r>
            <a:r>
              <a:rPr lang="en-US" altLang="en-US" sz="1500" dirty="0">
                <a:latin typeface="+mn-lt"/>
              </a:rPr>
              <a:t>) for the signal</a:t>
            </a:r>
            <a:r>
              <a:rPr lang="en-US" altLang="en-US" sz="1500" i="1" dirty="0">
                <a:latin typeface="+mn-lt"/>
              </a:rPr>
              <a:t> y </a:t>
            </a:r>
            <a:r>
              <a:rPr lang="en-US" altLang="en-US" sz="1500" dirty="0">
                <a:latin typeface="+mn-lt"/>
              </a:rPr>
              <a:t>at time </a:t>
            </a:r>
            <a:r>
              <a:rPr lang="en-US" altLang="en-US" sz="1500" i="1" dirty="0">
                <a:latin typeface="+mn-lt"/>
              </a:rPr>
              <a:t>t</a:t>
            </a:r>
          </a:p>
          <a:p>
            <a:pPr marL="342855" lvl="1" indent="0">
              <a:lnSpc>
                <a:spcPct val="150000"/>
              </a:lnSpc>
              <a:buNone/>
            </a:pPr>
            <a:endParaRPr lang="en-US" altLang="en-US" sz="20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Deterministic vs Random Signals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760763" y="6222883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latin typeface="+mj-lt"/>
              </a:rPr>
              <a:t>Deterministic vs Random Signals</a:t>
            </a:r>
            <a:endParaRPr lang="en-US" sz="9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42" y="3201243"/>
            <a:ext cx="3919190" cy="29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67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10639" y="561974"/>
            <a:ext cx="7971374" cy="4401911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Analog output voltage of input</a:t>
            </a:r>
          </a:p>
          <a:p>
            <a:pPr marL="452438" lvl="1" indent="-285750">
              <a:lnSpc>
                <a:spcPct val="150000"/>
              </a:lnSpc>
              <a:buSzPct val="50000"/>
              <a:buFontTx/>
              <a:buChar char="—"/>
            </a:pPr>
            <a:r>
              <a:rPr lang="en-SG" sz="1600" dirty="0">
                <a:latin typeface="+mn-lt"/>
              </a:rPr>
              <a:t>0010 is </a:t>
            </a:r>
            <a:r>
              <a:rPr lang="en-SG" sz="1600" i="1" dirty="0">
                <a:latin typeface="+mn-lt"/>
              </a:rPr>
              <a:t>Vout</a:t>
            </a:r>
            <a:r>
              <a:rPr lang="en-SG" sz="1600" baseline="-25000" dirty="0">
                <a:latin typeface="+mn-lt"/>
              </a:rPr>
              <a:t>1</a:t>
            </a:r>
            <a:r>
              <a:rPr lang="en-SG" sz="1600" i="1" baseline="-25000" dirty="0">
                <a:latin typeface="+mn-lt"/>
              </a:rPr>
              <a:t> </a:t>
            </a:r>
            <a:r>
              <a:rPr lang="en-SG" sz="1600" baseline="30000" dirty="0">
                <a:latin typeface="+mn-lt"/>
              </a:rPr>
              <a:t>= </a:t>
            </a:r>
            <a:r>
              <a:rPr lang="en-SG" sz="1600" dirty="0">
                <a:latin typeface="+mn-lt"/>
              </a:rPr>
              <a:t>- 0.125 </a:t>
            </a:r>
            <a:r>
              <a:rPr lang="en-SG" sz="1600" i="1" dirty="0">
                <a:latin typeface="+mn-lt"/>
              </a:rPr>
              <a:t>Vs</a:t>
            </a:r>
            <a:endParaRPr lang="en-SG" sz="1600" dirty="0">
              <a:latin typeface="+mn-lt"/>
            </a:endParaRPr>
          </a:p>
          <a:p>
            <a:pPr marL="452438" lvl="1" indent="-285750">
              <a:lnSpc>
                <a:spcPct val="150000"/>
              </a:lnSpc>
              <a:buSzPct val="50000"/>
              <a:buFontTx/>
              <a:buChar char="—"/>
            </a:pPr>
            <a:r>
              <a:rPr lang="en-SG" sz="1600" dirty="0">
                <a:latin typeface="+mn-lt"/>
              </a:rPr>
              <a:t>0100 is </a:t>
            </a:r>
            <a:r>
              <a:rPr lang="en-SG" sz="1600" i="1" dirty="0">
                <a:latin typeface="+mn-lt"/>
              </a:rPr>
              <a:t>Vout</a:t>
            </a:r>
            <a:r>
              <a:rPr lang="en-SG" sz="1600" baseline="-25000" dirty="0">
                <a:latin typeface="+mn-lt"/>
              </a:rPr>
              <a:t>2</a:t>
            </a:r>
            <a:r>
              <a:rPr lang="en-SG" sz="1600" i="1" baseline="-25000" dirty="0">
                <a:latin typeface="+mn-lt"/>
              </a:rPr>
              <a:t> </a:t>
            </a:r>
            <a:r>
              <a:rPr lang="en-SG" sz="1600" baseline="30000" dirty="0">
                <a:latin typeface="+mn-lt"/>
              </a:rPr>
              <a:t>= </a:t>
            </a:r>
            <a:r>
              <a:rPr lang="en-SG" sz="1600" dirty="0">
                <a:latin typeface="+mn-lt"/>
              </a:rPr>
              <a:t>- 0.25 </a:t>
            </a:r>
            <a:r>
              <a:rPr lang="en-SG" sz="1600" i="1" dirty="0">
                <a:latin typeface="+mn-lt"/>
              </a:rPr>
              <a:t>Vs</a:t>
            </a:r>
            <a:endParaRPr lang="en-SG" sz="1600" dirty="0">
              <a:latin typeface="+mn-lt"/>
            </a:endParaRPr>
          </a:p>
          <a:p>
            <a:pPr marL="452438" lvl="1" indent="-285750">
              <a:lnSpc>
                <a:spcPct val="150000"/>
              </a:lnSpc>
              <a:buSzPct val="50000"/>
              <a:buFontTx/>
              <a:buChar char="—"/>
            </a:pPr>
            <a:r>
              <a:rPr lang="en-SG" sz="1600" dirty="0">
                <a:latin typeface="+mn-lt"/>
              </a:rPr>
              <a:t>1000 is </a:t>
            </a:r>
            <a:r>
              <a:rPr lang="en-SG" sz="1600" i="1" dirty="0">
                <a:latin typeface="+mn-lt"/>
              </a:rPr>
              <a:t>Vout</a:t>
            </a:r>
            <a:r>
              <a:rPr lang="en-SG" sz="1600" baseline="-25000" dirty="0"/>
              <a:t>3</a:t>
            </a:r>
            <a:r>
              <a:rPr lang="en-SG" sz="1600" i="1" baseline="-25000" dirty="0">
                <a:latin typeface="+mn-lt"/>
              </a:rPr>
              <a:t> </a:t>
            </a:r>
            <a:r>
              <a:rPr lang="en-SG" sz="1600" baseline="30000" dirty="0">
                <a:latin typeface="+mn-lt"/>
              </a:rPr>
              <a:t>= </a:t>
            </a:r>
            <a:r>
              <a:rPr lang="en-SG" sz="1600" dirty="0">
                <a:latin typeface="+mn-lt"/>
              </a:rPr>
              <a:t>- 0.5 </a:t>
            </a:r>
            <a:r>
              <a:rPr lang="en-SG" sz="1600" i="1" dirty="0">
                <a:latin typeface="+mn-lt"/>
              </a:rPr>
              <a:t>Vs</a:t>
            </a:r>
            <a:endParaRPr lang="en-SG" sz="2000" dirty="0"/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The output for any combination of the four bits is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SG" sz="2000" i="1" dirty="0"/>
              <a:t>  </a:t>
            </a:r>
            <a:r>
              <a:rPr lang="en-SG" sz="1800" i="1" dirty="0" err="1"/>
              <a:t>Vout</a:t>
            </a:r>
            <a:r>
              <a:rPr lang="en-SG" sz="1800" i="1" dirty="0"/>
              <a:t> </a:t>
            </a:r>
            <a:r>
              <a:rPr lang="en-SG" sz="1800" dirty="0"/>
              <a:t>= </a:t>
            </a:r>
            <a:r>
              <a:rPr lang="en-SG" sz="1800" i="1" dirty="0"/>
              <a:t>b</a:t>
            </a:r>
            <a:r>
              <a:rPr lang="en-SG" sz="1800" baseline="-25000" dirty="0"/>
              <a:t>3</a:t>
            </a:r>
            <a:r>
              <a:rPr lang="en-SG" sz="1800" i="1" dirty="0"/>
              <a:t>Vout</a:t>
            </a:r>
            <a:r>
              <a:rPr lang="en-SG" sz="1800" baseline="-25000" dirty="0"/>
              <a:t>3</a:t>
            </a:r>
            <a:r>
              <a:rPr lang="en-SG" sz="1800" i="1" baseline="-25000" dirty="0"/>
              <a:t> </a:t>
            </a:r>
            <a:r>
              <a:rPr lang="en-SG" sz="1800" dirty="0"/>
              <a:t>+ </a:t>
            </a:r>
            <a:r>
              <a:rPr lang="en-SG" sz="1800" i="1" dirty="0"/>
              <a:t>b</a:t>
            </a:r>
            <a:r>
              <a:rPr lang="en-SG" sz="1800" baseline="-25000" dirty="0"/>
              <a:t>2</a:t>
            </a:r>
            <a:r>
              <a:rPr lang="en-SG" sz="1800" i="1" dirty="0"/>
              <a:t>Vout</a:t>
            </a:r>
            <a:r>
              <a:rPr lang="en-SG" sz="1800" baseline="-25000" dirty="0"/>
              <a:t>2</a:t>
            </a:r>
            <a:r>
              <a:rPr lang="en-SG" sz="1800" i="1" dirty="0"/>
              <a:t> </a:t>
            </a:r>
            <a:r>
              <a:rPr lang="en-SG" sz="1800" dirty="0"/>
              <a:t>+ </a:t>
            </a:r>
            <a:r>
              <a:rPr lang="en-SG" sz="1800" i="1" dirty="0"/>
              <a:t>b</a:t>
            </a:r>
            <a:r>
              <a:rPr lang="en-SG" sz="1800" baseline="-25000" dirty="0"/>
              <a:t>1</a:t>
            </a:r>
            <a:r>
              <a:rPr lang="en-SG" sz="1800" i="1" dirty="0"/>
              <a:t>Vout</a:t>
            </a:r>
            <a:r>
              <a:rPr lang="en-SG" sz="1800" baseline="-25000" dirty="0"/>
              <a:t>1</a:t>
            </a:r>
            <a:r>
              <a:rPr lang="en-SG" sz="1800" i="1" dirty="0"/>
              <a:t> </a:t>
            </a:r>
            <a:r>
              <a:rPr lang="en-SG" sz="1800" dirty="0"/>
              <a:t>+ </a:t>
            </a:r>
            <a:r>
              <a:rPr lang="en-SG" sz="1800" i="1" dirty="0"/>
              <a:t>b</a:t>
            </a:r>
            <a:r>
              <a:rPr lang="en-SG" sz="1800" baseline="-25000" dirty="0"/>
              <a:t>0</a:t>
            </a:r>
            <a:r>
              <a:rPr lang="en-SG" sz="1800" i="1" dirty="0"/>
              <a:t>Vout</a:t>
            </a:r>
            <a:r>
              <a:rPr lang="en-SG" sz="1800" baseline="-25000" dirty="0"/>
              <a:t>0</a:t>
            </a:r>
            <a:endParaRPr lang="en-SG" sz="2000" dirty="0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Digital-to-Analog Converter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073" y="3706144"/>
            <a:ext cx="5543550" cy="2515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3846" y="6317055"/>
            <a:ext cx="4072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4-bit output: </a:t>
            </a:r>
            <a:r>
              <a:rPr lang="en-SG" sz="900" dirty="0" err="1">
                <a:latin typeface="+mj-lt"/>
              </a:rPr>
              <a:t>analog</a:t>
            </a:r>
            <a:r>
              <a:rPr lang="en-SG" sz="900" dirty="0">
                <a:latin typeface="+mj-lt"/>
              </a:rPr>
              <a:t> circuit equivalent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6795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6225" y="590550"/>
            <a:ext cx="8867775" cy="43733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Signals &amp; Noise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Deterministic vs random signals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Noise characteristics &amp; sources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Signal-to-Noise Ratio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Input Signal Conditioning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Deflection Bridge: Quarter, Half, Full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Op-amps: Inverting, non-inverting, differential, voltage follower, voltage adder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Filters: Low Pass, High Pass, Band Pass, Band Stop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Averaging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Output Signal Conditioning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Digital-to-Analog Converter</a:t>
            </a:r>
          </a:p>
          <a:p>
            <a:pPr marL="342855" lvl="1" indent="0">
              <a:lnSpc>
                <a:spcPct val="150000"/>
              </a:lnSpc>
              <a:buNone/>
            </a:pPr>
            <a:endParaRPr lang="en-SG" sz="1400" dirty="0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4205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96881" y="663575"/>
            <a:ext cx="8372105" cy="3379788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A real process has many parameters that cannot be exactly known, because of the randomness of nature</a:t>
            </a:r>
          </a:p>
          <a:p>
            <a:pPr marL="174625" indent="-174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Absolutely clean signal does not exist, if resolution is allowed to be infinitesimally small, i.e. Observed randomness is dependent on resolution</a:t>
            </a:r>
          </a:p>
          <a:p>
            <a:pPr marL="174625" indent="-174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E.g. Leaves falling from a tree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Randomness</a:t>
            </a:r>
            <a:endParaRPr lang="en-US" sz="2400" dirty="0"/>
          </a:p>
        </p:txBody>
      </p:sp>
      <p:pic>
        <p:nvPicPr>
          <p:cNvPr id="6150" name="Picture 4" descr="http://www.rebeccascreativecreations.com/RCC%20Paintings/fall_tre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6"/>
          <a:stretch>
            <a:fillRect/>
          </a:stretch>
        </p:blipFill>
        <p:spPr bwMode="auto">
          <a:xfrm>
            <a:off x="3637290" y="3438763"/>
            <a:ext cx="2163817" cy="281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7290" y="6335424"/>
            <a:ext cx="33871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latin typeface="+mj-lt"/>
              </a:rPr>
              <a:t>Randomness: leaves falling from a tree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02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02" y="3822700"/>
            <a:ext cx="5943612" cy="1330325"/>
          </a:xfrm>
          <a:prstGeom prst="rect">
            <a:avLst/>
          </a:prstGeom>
        </p:spPr>
      </p:pic>
      <p:sp>
        <p:nvSpPr>
          <p:cNvPr id="35" name="Trapezoid 34"/>
          <p:cNvSpPr/>
          <p:nvPr/>
        </p:nvSpPr>
        <p:spPr>
          <a:xfrm>
            <a:off x="3090863" y="3966160"/>
            <a:ext cx="3109911" cy="595771"/>
          </a:xfrm>
          <a:prstGeom prst="trapezoid">
            <a:avLst/>
          </a:prstGeom>
          <a:solidFill>
            <a:srgbClr val="00B0F0">
              <a:alpha val="2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apezoid 35"/>
          <p:cNvSpPr/>
          <p:nvPr/>
        </p:nvSpPr>
        <p:spPr>
          <a:xfrm>
            <a:off x="3238502" y="4090993"/>
            <a:ext cx="495300" cy="290512"/>
          </a:xfrm>
          <a:prstGeom prst="trapezoid">
            <a:avLst/>
          </a:prstGeom>
          <a:solidFill>
            <a:srgbClr val="00B0F0">
              <a:alpha val="2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85" y="878449"/>
            <a:ext cx="2859030" cy="331623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338862" y="2445967"/>
            <a:ext cx="2537209" cy="735640"/>
            <a:chOff x="3383312" y="2436442"/>
            <a:chExt cx="2537209" cy="7356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604390">
              <a:off x="3383312" y="2688285"/>
              <a:ext cx="248995" cy="1652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751734">
              <a:off x="3522530" y="2726154"/>
              <a:ext cx="330524" cy="24899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8460">
              <a:off x="4385417" y="2790648"/>
              <a:ext cx="248995" cy="1652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4272">
              <a:off x="4663273" y="2765294"/>
              <a:ext cx="414257" cy="33052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792" y="2548120"/>
              <a:ext cx="414257" cy="24899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75126">
              <a:off x="3707829" y="2558564"/>
              <a:ext cx="495786" cy="3305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56048">
              <a:off x="5130843" y="2554810"/>
              <a:ext cx="661048" cy="49578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29967">
              <a:off x="5630762" y="2477206"/>
              <a:ext cx="330524" cy="2489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51655">
              <a:off x="4194431" y="2511474"/>
              <a:ext cx="248995" cy="2489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19969">
              <a:off x="4692689" y="2525869"/>
              <a:ext cx="330524" cy="2489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11501">
              <a:off x="4422112" y="2543919"/>
              <a:ext cx="330524" cy="2489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03986">
              <a:off x="4995814" y="2715711"/>
              <a:ext cx="248995" cy="2489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49382">
              <a:off x="5009071" y="2841558"/>
              <a:ext cx="330524" cy="330524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22" y="827971"/>
            <a:ext cx="2859030" cy="2514605"/>
          </a:xfrm>
          <a:prstGeom prst="rect">
            <a:avLst/>
          </a:prstGeom>
        </p:spPr>
      </p:pic>
      <p:sp>
        <p:nvSpPr>
          <p:cNvPr id="42" name="Title 4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Randomness</a:t>
            </a:r>
            <a:endParaRPr lang="en-US" sz="24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707781" y="4971696"/>
            <a:ext cx="5728438" cy="1520494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725" lvl="1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E.g. Leaves falling from a tree: </a:t>
            </a:r>
          </a:p>
          <a:p>
            <a:pPr marL="1441450" lvl="2" indent="-190500">
              <a:lnSpc>
                <a:spcPct val="15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1600" dirty="0">
                <a:sym typeface="Symbol" pitchFamily="18" charset="2"/>
              </a:rPr>
              <a:t>Resolution = 1 </a:t>
            </a:r>
            <a:r>
              <a:rPr lang="en-US" altLang="en-US" sz="1600" dirty="0"/>
              <a:t>m</a:t>
            </a:r>
            <a:r>
              <a:rPr lang="en-US" altLang="en-US" sz="1600" baseline="30000" dirty="0"/>
              <a:t>2</a:t>
            </a:r>
            <a:r>
              <a:rPr lang="en-US" altLang="en-US" sz="1600" dirty="0"/>
              <a:t> </a:t>
            </a:r>
            <a:r>
              <a:rPr lang="en-US" altLang="en-US" sz="1600" dirty="0">
                <a:sym typeface="Symbol" pitchFamily="18" charset="2"/>
              </a:rPr>
              <a:t> noisy outcome</a:t>
            </a:r>
          </a:p>
          <a:p>
            <a:pPr marL="1441450" lvl="2" indent="-190500">
              <a:lnSpc>
                <a:spcPct val="15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1600" dirty="0">
                <a:latin typeface="+mn-lt"/>
              </a:rPr>
              <a:t>Resolution = 100 m</a:t>
            </a:r>
            <a:r>
              <a:rPr lang="en-US" altLang="en-US" sz="1600" baseline="30000" dirty="0">
                <a:latin typeface="+mn-lt"/>
              </a:rPr>
              <a:t>2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>
                <a:latin typeface="+mn-lt"/>
                <a:sym typeface="Symbol" pitchFamily="18" charset="2"/>
              </a:rPr>
              <a:t> clean outcome</a:t>
            </a:r>
          </a:p>
        </p:txBody>
      </p:sp>
    </p:spTree>
    <p:extLst>
      <p:ext uri="{BB962C8B-B14F-4D97-AF65-F5344CB8AC3E}">
        <p14:creationId xmlns:p14="http://schemas.microsoft.com/office/powerpoint/2010/main" val="39333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-0.00868 0.208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Randomness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41811" y="4905897"/>
            <a:ext cx="5728438" cy="1405763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3912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  <a:sym typeface="Symbol" pitchFamily="18" charset="2"/>
              </a:rPr>
              <a:t>E.g. A voltage source:</a:t>
            </a:r>
          </a:p>
          <a:p>
            <a:pPr marL="1438275" lvl="2" indent="-187325">
              <a:lnSpc>
                <a:spcPct val="20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1400" dirty="0">
                <a:latin typeface="+mn-lt"/>
              </a:rPr>
              <a:t>Resolution = 0.1 V </a:t>
            </a:r>
            <a:r>
              <a:rPr lang="en-US" altLang="en-US" sz="1400" dirty="0">
                <a:latin typeface="+mn-lt"/>
                <a:sym typeface="Symbol" pitchFamily="18" charset="2"/>
              </a:rPr>
              <a:t> clean voltage</a:t>
            </a:r>
          </a:p>
          <a:p>
            <a:pPr marL="1438275" lvl="2" indent="-187325">
              <a:lnSpc>
                <a:spcPct val="20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1400" dirty="0">
                <a:latin typeface="+mn-lt"/>
              </a:rPr>
              <a:t>Resolution = 0.001 V </a:t>
            </a:r>
            <a:r>
              <a:rPr lang="en-US" altLang="en-US" sz="1400" dirty="0">
                <a:latin typeface="+mn-lt"/>
                <a:sym typeface="Symbol" pitchFamily="18" charset="2"/>
              </a:rPr>
              <a:t> noisy voltage</a:t>
            </a:r>
            <a:r>
              <a:rPr lang="en-US" altLang="en-US" sz="1400" dirty="0">
                <a:latin typeface="+mn-lt"/>
              </a:rPr>
              <a:t> </a:t>
            </a:r>
          </a:p>
        </p:txBody>
      </p:sp>
      <p:pic>
        <p:nvPicPr>
          <p:cNvPr id="7" name="Voltmeter Nois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237" y="1029676"/>
            <a:ext cx="6065238" cy="34116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85242" y="711395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Click image to play video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8411" y="4528820"/>
            <a:ext cx="33871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Voltage source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926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296883" y="660663"/>
            <a:ext cx="3767138" cy="2449513"/>
          </a:xfrm>
          <a:prstGeom prst="rect">
            <a:avLst/>
          </a:prstGeom>
        </p:spPr>
        <p:txBody>
          <a:bodyPr/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Noise is unwanted signal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White noise = signal with equal power in all frequencies and zero mean, i.e. totally random signal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sz="2400" dirty="0"/>
              <a:t>Noise</a:t>
            </a:r>
          </a:p>
        </p:txBody>
      </p:sp>
      <p:pic>
        <p:nvPicPr>
          <p:cNvPr id="10" name="Picture 4" descr="http://weaponsman.com/wp-content/uploads/2012/08/White-noise-300x2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3810335"/>
            <a:ext cx="2915087" cy="206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gribblelab.org/scicomp_2014/code/signal_50_ps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1" r="6006" b="2772"/>
          <a:stretch/>
        </p:blipFill>
        <p:spPr bwMode="auto">
          <a:xfrm>
            <a:off x="5244179" y="2146210"/>
            <a:ext cx="3167037" cy="401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6859468" y="4205105"/>
            <a:ext cx="273133" cy="1129636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7239478" y="4349089"/>
            <a:ext cx="115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Dominant 50 Hz signal</a:t>
            </a:r>
            <a:endParaRPr lang="en-SG" sz="12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>
            <a:stCxn id="12" idx="6"/>
            <a:endCxn id="13" idx="1"/>
          </p:cNvCxnSpPr>
          <p:nvPr/>
        </p:nvCxnSpPr>
        <p:spPr>
          <a:xfrm flipV="1">
            <a:off x="7132601" y="4579922"/>
            <a:ext cx="106877" cy="1900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983395" y="660663"/>
            <a:ext cx="403965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Coloured</a:t>
            </a:r>
            <a:r>
              <a:rPr lang="en-US" dirty="0">
                <a:latin typeface="+mn-lt"/>
              </a:rPr>
              <a:t> noise = unwanted signal with certain bias or distinctive frequency(</a:t>
            </a:r>
            <a:r>
              <a:rPr lang="en-US" dirty="0" err="1">
                <a:latin typeface="+mn-lt"/>
              </a:rPr>
              <a:t>ies</a:t>
            </a:r>
            <a:r>
              <a:rPr lang="en-US" dirty="0">
                <a:latin typeface="+mn-lt"/>
              </a:rPr>
              <a:t>) </a:t>
            </a:r>
            <a:endParaRPr lang="en-SG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7411" y="6017842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White noise</a:t>
            </a:r>
            <a:endParaRPr lang="en-US" sz="9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14501" y="6248674"/>
            <a:ext cx="2377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dirty="0">
                <a:latin typeface="+mj-lt"/>
              </a:rPr>
              <a:t>Coloured noise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556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2674013" y="3398460"/>
            <a:ext cx="3282288" cy="1858257"/>
          </a:xfrm>
          <a:prstGeom prst="rect">
            <a:avLst/>
          </a:prstGeom>
          <a:solidFill>
            <a:srgbClr val="00ADEF">
              <a:alpha val="20000"/>
            </a:srgb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02" y="2697592"/>
            <a:ext cx="5943612" cy="562660"/>
          </a:xfrm>
          <a:prstGeom prst="rect">
            <a:avLst/>
          </a:prstGeom>
        </p:spPr>
      </p:pic>
      <p:sp>
        <p:nvSpPr>
          <p:cNvPr id="35" name="Trapezoid 34"/>
          <p:cNvSpPr/>
          <p:nvPr/>
        </p:nvSpPr>
        <p:spPr>
          <a:xfrm>
            <a:off x="2674013" y="2667192"/>
            <a:ext cx="3282288" cy="493583"/>
          </a:xfrm>
          <a:prstGeom prst="trapezoid">
            <a:avLst/>
          </a:prstGeom>
          <a:solidFill>
            <a:srgbClr val="00B0F0">
              <a:alpha val="2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12" y="854292"/>
            <a:ext cx="1783766" cy="2069016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2810963" y="1915151"/>
            <a:ext cx="1510683" cy="401876"/>
            <a:chOff x="3354138" y="2482238"/>
            <a:chExt cx="2421333" cy="644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604390">
              <a:off x="3780249" y="2800241"/>
              <a:ext cx="248994" cy="1652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751734">
              <a:off x="3975445" y="2695616"/>
              <a:ext cx="330524" cy="2489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8460">
              <a:off x="4331978" y="2805914"/>
              <a:ext cx="248994" cy="1652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4272">
              <a:off x="4655638" y="2795839"/>
              <a:ext cx="414257" cy="33052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792" y="2548120"/>
              <a:ext cx="414257" cy="24899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751314">
              <a:off x="3354138" y="2589098"/>
              <a:ext cx="495786" cy="3305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56048">
              <a:off x="5039236" y="2554809"/>
              <a:ext cx="661047" cy="49578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428691">
              <a:off x="5485712" y="2523001"/>
              <a:ext cx="330522" cy="2489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51655">
              <a:off x="4160079" y="2603075"/>
              <a:ext cx="248994" cy="2489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19969">
              <a:off x="4753759" y="2614929"/>
              <a:ext cx="330524" cy="24899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11501">
              <a:off x="4338143" y="2598629"/>
              <a:ext cx="330524" cy="2489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03986">
              <a:off x="5018717" y="2799686"/>
              <a:ext cx="248995" cy="24899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49382">
              <a:off x="4444180" y="2627821"/>
              <a:ext cx="330524" cy="33052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857953" y="3519953"/>
            <a:ext cx="1473249" cy="1142750"/>
            <a:chOff x="3319997" y="1546963"/>
            <a:chExt cx="2361331" cy="183161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600260">
              <a:off x="3413467" y="2718476"/>
              <a:ext cx="248995" cy="16526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751734">
              <a:off x="3394810" y="3129578"/>
              <a:ext cx="330524" cy="24899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8460">
              <a:off x="4390559" y="2992622"/>
              <a:ext cx="248995" cy="16526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06584">
              <a:off x="4065455" y="1546963"/>
              <a:ext cx="414256" cy="330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13387">
              <a:off x="4831946" y="2446341"/>
              <a:ext cx="414257" cy="24899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6149">
              <a:off x="3891835" y="2782459"/>
              <a:ext cx="495786" cy="33052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06328">
              <a:off x="5102911" y="2370171"/>
              <a:ext cx="661050" cy="49578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6026">
              <a:off x="4491486" y="1886166"/>
              <a:ext cx="330524" cy="24899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51655">
              <a:off x="4359059" y="2305967"/>
              <a:ext cx="248995" cy="24899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19969">
              <a:off x="3577353" y="1791291"/>
              <a:ext cx="330525" cy="2489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11501">
              <a:off x="3319997" y="2185814"/>
              <a:ext cx="330524" cy="24899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03986">
              <a:off x="4965280" y="2797134"/>
              <a:ext cx="248995" cy="24899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49382">
              <a:off x="4543498" y="3018697"/>
              <a:ext cx="330525" cy="330524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544520" y="967854"/>
            <a:ext cx="869021" cy="26161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Side view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44520" y="3405171"/>
            <a:ext cx="869021" cy="26161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top view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62000" y="1434865"/>
            <a:ext cx="1661900" cy="3757781"/>
            <a:chOff x="762000" y="1434865"/>
            <a:chExt cx="1661900" cy="37577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75345">
              <a:off x="1160502" y="1073676"/>
              <a:ext cx="902210" cy="162458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838230" flipH="1" flipV="1">
              <a:off x="902477" y="4059125"/>
              <a:ext cx="1487361" cy="77968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62000" y="1949008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ADEF"/>
                  </a:solidFill>
                  <a:latin typeface="+mj-lt"/>
                </a:rPr>
                <a:t>Wind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2000" y="3935703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ADEF"/>
                  </a:solidFill>
                  <a:latin typeface="+mj-lt"/>
                </a:rPr>
                <a:t>Wind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733114" y="1847904"/>
            <a:ext cx="1249968" cy="301552"/>
            <a:chOff x="3803151" y="2458888"/>
            <a:chExt cx="2003451" cy="483330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604390">
              <a:off x="3803151" y="2670469"/>
              <a:ext cx="248994" cy="165263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751734">
              <a:off x="3914374" y="2619286"/>
              <a:ext cx="330523" cy="248993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8460">
              <a:off x="4209849" y="2668505"/>
              <a:ext cx="248991" cy="165262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4272">
              <a:off x="5392345" y="2458888"/>
              <a:ext cx="414257" cy="330524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792" y="2548120"/>
              <a:ext cx="414257" cy="248995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751278">
              <a:off x="4274731" y="2611694"/>
              <a:ext cx="495787" cy="33052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51655">
              <a:off x="4564653" y="2511473"/>
              <a:ext cx="248994" cy="248995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2883299" y="3596765"/>
            <a:ext cx="1308904" cy="1200026"/>
            <a:chOff x="3116358" y="1425809"/>
            <a:chExt cx="2097917" cy="1923412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604390">
              <a:off x="3537719" y="2873103"/>
              <a:ext cx="248994" cy="165262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751734">
              <a:off x="3631449" y="2999805"/>
              <a:ext cx="330524" cy="248995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8460">
              <a:off x="4398008" y="2798970"/>
              <a:ext cx="248995" cy="165262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15233">
              <a:off x="4600372" y="1721317"/>
              <a:ext cx="414256" cy="33052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13387">
              <a:off x="4831946" y="2446341"/>
              <a:ext cx="414257" cy="248994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5234">
              <a:off x="3518674" y="1652061"/>
              <a:ext cx="495786" cy="330525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595931">
              <a:off x="3033725" y="2034965"/>
              <a:ext cx="661050" cy="495784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6026">
              <a:off x="4695768" y="1425809"/>
              <a:ext cx="330524" cy="248995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51655">
              <a:off x="4359059" y="2305967"/>
              <a:ext cx="248995" cy="248994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19969">
              <a:off x="4011036" y="1959399"/>
              <a:ext cx="330525" cy="248994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11501">
              <a:off x="3526103" y="2124744"/>
              <a:ext cx="330524" cy="248995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03986">
              <a:off x="4965280" y="2797134"/>
              <a:ext cx="248995" cy="248994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49382">
              <a:off x="4543498" y="3018697"/>
              <a:ext cx="330525" cy="330524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2848691" y="3872102"/>
            <a:ext cx="1058983" cy="761849"/>
            <a:chOff x="675421" y="3131521"/>
            <a:chExt cx="1058983" cy="761849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751734">
              <a:off x="790933" y="3631638"/>
              <a:ext cx="206216" cy="155349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8460">
              <a:off x="1369308" y="3764142"/>
              <a:ext cx="155349" cy="103108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22358">
              <a:off x="1014074" y="3657388"/>
              <a:ext cx="309324" cy="206216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860404">
              <a:off x="623867" y="3183075"/>
              <a:ext cx="412432" cy="309323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49382">
              <a:off x="1528188" y="3586980"/>
              <a:ext cx="206216" cy="206216"/>
            </a:xfrm>
            <a:prstGeom prst="rect">
              <a:avLst/>
            </a:prstGeom>
          </p:spPr>
        </p:pic>
      </p:grpSp>
      <p:pic>
        <p:nvPicPr>
          <p:cNvPr id="109" name="Picture 10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671" y="3398298"/>
            <a:ext cx="1646661" cy="1646661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84" y="823168"/>
            <a:ext cx="1791994" cy="1576114"/>
          </a:xfrm>
          <a:prstGeom prst="rect">
            <a:avLst/>
          </a:prstGeom>
        </p:spPr>
      </p:pic>
      <p:sp>
        <p:nvSpPr>
          <p:cNvPr id="113" name="Title 11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65150"/>
          </a:xfrm>
        </p:spPr>
        <p:txBody>
          <a:bodyPr/>
          <a:lstStyle/>
          <a:p>
            <a:r>
              <a:rPr lang="en-US" altLang="en-US" sz="2400" dirty="0"/>
              <a:t>Noise</a:t>
            </a:r>
            <a:endParaRPr lang="en-US" sz="24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22514" y="3265716"/>
            <a:ext cx="8107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ontent Placeholder 2"/>
          <p:cNvSpPr txBox="1">
            <a:spLocks/>
          </p:cNvSpPr>
          <p:nvPr/>
        </p:nvSpPr>
        <p:spPr>
          <a:xfrm>
            <a:off x="1707781" y="4959821"/>
            <a:ext cx="5728438" cy="1520494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en-US" sz="1600" dirty="0"/>
          </a:p>
        </p:txBody>
      </p:sp>
      <p:sp>
        <p:nvSpPr>
          <p:cNvPr id="2" name="Oval 1"/>
          <p:cNvSpPr/>
          <p:nvPr/>
        </p:nvSpPr>
        <p:spPr>
          <a:xfrm>
            <a:off x="3298820" y="2750029"/>
            <a:ext cx="431371" cy="152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/>
          <p:cNvSpPr txBox="1"/>
          <p:nvPr/>
        </p:nvSpPr>
        <p:spPr>
          <a:xfrm>
            <a:off x="1763301" y="5450774"/>
            <a:ext cx="5730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Coloured</a:t>
            </a:r>
            <a:r>
              <a:rPr lang="en-US" dirty="0"/>
              <a:t> Noise e.g. Falling leaves with wind blowing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Mean of the leaves spread is no longer at the foot of the tree, i.e. non-zero mean or bias</a:t>
            </a:r>
            <a:endParaRPr lang="en-SG" sz="1600" dirty="0"/>
          </a:p>
        </p:txBody>
      </p:sp>
      <p:sp>
        <p:nvSpPr>
          <p:cNvPr id="47" name="Oval 46"/>
          <p:cNvSpPr/>
          <p:nvPr/>
        </p:nvSpPr>
        <p:spPr>
          <a:xfrm>
            <a:off x="3339927" y="4071173"/>
            <a:ext cx="365923" cy="365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563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81481E-6 L 0.14097 0.107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537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1284 0.1277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63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0.1618 -0.003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0" y="-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7 L 0.06684 0.0344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171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0.0125 0.0888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44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51526E-6 L 0.10521 -0.0078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-39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3811E-6 L 0.10122 0.000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5" grpId="0" animBg="1"/>
      <p:bldP spid="2" grpId="0" animBg="1"/>
      <p:bldP spid="2" grpId="1" animBg="1"/>
      <p:bldP spid="47" grpId="0" animBg="1"/>
      <p:bldP spid="4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131982</TotalTime>
  <Words>1435</Words>
  <Application>Microsoft Office PowerPoint</Application>
  <PresentationFormat>On-screen Show (4:3)</PresentationFormat>
  <Paragraphs>312</Paragraphs>
  <Slides>41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Verdana</vt:lpstr>
      <vt:lpstr>Verdana</vt:lpstr>
      <vt:lpstr>Verdana</vt:lpstr>
      <vt:lpstr>Wingdings</vt:lpstr>
      <vt:lpstr>Office Theme</vt:lpstr>
      <vt:lpstr>Custom Design</vt:lpstr>
      <vt:lpstr>Equation</vt:lpstr>
      <vt:lpstr>PowerPoint Presentation</vt:lpstr>
      <vt:lpstr>Mechatronic System Components</vt:lpstr>
      <vt:lpstr>Signal Conditioning</vt:lpstr>
      <vt:lpstr>Deterministic vs Random Signals</vt:lpstr>
      <vt:lpstr>Randomness</vt:lpstr>
      <vt:lpstr>Randomness</vt:lpstr>
      <vt:lpstr>Randomness</vt:lpstr>
      <vt:lpstr>Noise</vt:lpstr>
      <vt:lpstr>Noise</vt:lpstr>
      <vt:lpstr>Signal-to-Noise Ratio</vt:lpstr>
      <vt:lpstr>Noise Sources</vt:lpstr>
      <vt:lpstr>Noise Sources</vt:lpstr>
      <vt:lpstr>Input Signal Conditioning Elements</vt:lpstr>
      <vt:lpstr>Deflection Bridges</vt:lpstr>
      <vt:lpstr>Amplifiers</vt:lpstr>
      <vt:lpstr>Op-Amp</vt:lpstr>
      <vt:lpstr>Op-Amp</vt:lpstr>
      <vt:lpstr>Op-Amp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RC Filters</vt:lpstr>
      <vt:lpstr>RC Filters</vt:lpstr>
      <vt:lpstr>Filtering</vt:lpstr>
      <vt:lpstr>Reducing Effects of Noise &amp; Interference</vt:lpstr>
      <vt:lpstr>Reducing Effects of Noise &amp; Interference</vt:lpstr>
      <vt:lpstr>Reducing Effects of Noise &amp; Interference</vt:lpstr>
      <vt:lpstr>Output Signal Conditioning Elements</vt:lpstr>
      <vt:lpstr>Digital-to-Analog Converter</vt:lpstr>
      <vt:lpstr>Digital-to-Analog Converter</vt:lpstr>
      <vt:lpstr>Digital-to-Analog Converter</vt:lpstr>
      <vt:lpstr>Digital-to-Analog Converter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M466 Mechanism Design Part II – Analytical Synthesis</dc:title>
  <dc:creator>Wei Tech Ang</dc:creator>
  <cp:lastModifiedBy>Ang Wei Tech (Assoc Prof)</cp:lastModifiedBy>
  <cp:revision>485</cp:revision>
  <dcterms:created xsi:type="dcterms:W3CDTF">2005-01-13T07:41:16Z</dcterms:created>
  <dcterms:modified xsi:type="dcterms:W3CDTF">2021-01-09T09:29:55Z</dcterms:modified>
</cp:coreProperties>
</file>